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8"/>
  </p:notesMasterIdLst>
  <p:handoutMasterIdLst>
    <p:handoutMasterId r:id="rId39"/>
  </p:handoutMasterIdLst>
  <p:sldIdLst>
    <p:sldId id="256" r:id="rId2"/>
    <p:sldId id="276" r:id="rId3"/>
    <p:sldId id="277" r:id="rId4"/>
    <p:sldId id="278" r:id="rId5"/>
    <p:sldId id="279" r:id="rId6"/>
    <p:sldId id="281" r:id="rId7"/>
    <p:sldId id="297" r:id="rId8"/>
    <p:sldId id="282" r:id="rId9"/>
    <p:sldId id="257" r:id="rId10"/>
    <p:sldId id="258" r:id="rId11"/>
    <p:sldId id="259" r:id="rId12"/>
    <p:sldId id="261" r:id="rId13"/>
    <p:sldId id="260" r:id="rId14"/>
    <p:sldId id="262" r:id="rId15"/>
    <p:sldId id="263" r:id="rId16"/>
    <p:sldId id="264" r:id="rId17"/>
    <p:sldId id="265" r:id="rId18"/>
    <p:sldId id="267" r:id="rId19"/>
    <p:sldId id="268" r:id="rId20"/>
    <p:sldId id="269" r:id="rId21"/>
    <p:sldId id="270" r:id="rId22"/>
    <p:sldId id="271" r:id="rId23"/>
    <p:sldId id="272" r:id="rId24"/>
    <p:sldId id="273" r:id="rId25"/>
    <p:sldId id="274" r:id="rId26"/>
    <p:sldId id="298" r:id="rId27"/>
    <p:sldId id="285" r:id="rId28"/>
    <p:sldId id="286" r:id="rId29"/>
    <p:sldId id="287" r:id="rId30"/>
    <p:sldId id="275" r:id="rId31"/>
    <p:sldId id="291" r:id="rId32"/>
    <p:sldId id="292" r:id="rId33"/>
    <p:sldId id="293" r:id="rId34"/>
    <p:sldId id="294" r:id="rId35"/>
    <p:sldId id="300" r:id="rId36"/>
    <p:sldId id="299" r:id="rId3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352" autoAdjust="0"/>
    <p:restoredTop sz="94660"/>
  </p:normalViewPr>
  <p:slideViewPr>
    <p:cSldViewPr>
      <p:cViewPr>
        <p:scale>
          <a:sx n="70" d="100"/>
          <a:sy n="70" d="100"/>
        </p:scale>
        <p:origin x="-402" y="-66"/>
      </p:cViewPr>
      <p:guideLst>
        <p:guide orient="horz" pos="2160"/>
        <p:guide pos="2880"/>
      </p:guideLst>
    </p:cSldViewPr>
  </p:slideViewPr>
  <p:notesTextViewPr>
    <p:cViewPr>
      <p:scale>
        <a:sx n="100" d="100"/>
        <a:sy n="100" d="100"/>
      </p:scale>
      <p:origin x="0" y="0"/>
    </p:cViewPr>
  </p:notesTextViewPr>
  <p:notesViewPr>
    <p:cSldViewPr>
      <p:cViewPr varScale="1">
        <p:scale>
          <a:sx n="56" d="100"/>
          <a:sy n="56" d="100"/>
        </p:scale>
        <p:origin x="-186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74E9EAC-AB38-49EF-936E-AE48252B4239}" type="datetimeFigureOut">
              <a:rPr lang="en-US"/>
              <a:pPr>
                <a:defRPr/>
              </a:pPr>
              <a:t>7/12/2011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CAC0AD87-9881-47C6-8999-773D22284B0D}" type="slidenum">
              <a:rPr lang="en-US"/>
              <a:pPr>
                <a:defRPr/>
              </a:pPr>
              <a:t>‹#›</a:t>
            </a:fld>
            <a:endParaRPr lang="en-US"/>
          </a:p>
        </p:txBody>
      </p:sp>
    </p:spTree>
    <p:extLst>
      <p:ext uri="{BB962C8B-B14F-4D97-AF65-F5344CB8AC3E}">
        <p14:creationId xmlns:p14="http://schemas.microsoft.com/office/powerpoint/2010/main" val="31760612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3DBD6F01-A753-4670-B8EB-603FE1C740A5}" type="datetimeFigureOut">
              <a:rPr lang="en-US"/>
              <a:pPr>
                <a:defRPr/>
              </a:pPr>
              <a:t>7/12/2011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A715B564-C2E6-4176-AF80-3EE3D4EB1CEC}" type="slidenum">
              <a:rPr lang="en-US"/>
              <a:pPr>
                <a:defRPr/>
              </a:pPr>
              <a:t>‹#›</a:t>
            </a:fld>
            <a:endParaRPr lang="en-US" dirty="0"/>
          </a:p>
        </p:txBody>
      </p:sp>
    </p:spTree>
    <p:extLst>
      <p:ext uri="{BB962C8B-B14F-4D97-AF65-F5344CB8AC3E}">
        <p14:creationId xmlns:p14="http://schemas.microsoft.com/office/powerpoint/2010/main" val="7170985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715B564-C2E6-4176-AF80-3EE3D4EB1CEC}" type="slidenum">
              <a:rPr lang="en-US" smtClean="0"/>
              <a:pPr>
                <a:defRPr/>
              </a:pPr>
              <a:t>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99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E2B8ED6-17FE-44E6-B32B-CC864C906EA8}" type="slidenum">
              <a:rPr lang="en-US" smtClean="0"/>
              <a:pPr fontAlgn="base">
                <a:spcBef>
                  <a:spcPct val="0"/>
                </a:spcBef>
                <a:spcAft>
                  <a:spcPct val="0"/>
                </a:spcAft>
                <a:defRPr/>
              </a:pPr>
              <a:t>11</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715B564-C2E6-4176-AF80-3EE3D4EB1CEC}" type="slidenum">
              <a:rPr lang="en-US" smtClean="0"/>
              <a:pPr>
                <a:defRPr/>
              </a:pPr>
              <a:t>17</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09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6CB914C-DF71-49C2-AE98-FC33133AAA0C}" type="slidenum">
              <a:rPr lang="en-US" smtClean="0"/>
              <a:pPr fontAlgn="base">
                <a:spcBef>
                  <a:spcPct val="0"/>
                </a:spcBef>
                <a:spcAft>
                  <a:spcPct val="0"/>
                </a:spcAft>
                <a:defRPr/>
              </a:pPr>
              <a:t>23</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419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35034D1-F039-49E6-913E-9D32A978ADE5}" type="slidenum">
              <a:rPr lang="en-US" smtClean="0"/>
              <a:pPr fontAlgn="base">
                <a:spcBef>
                  <a:spcPct val="0"/>
                </a:spcBef>
                <a:spcAft>
                  <a:spcPct val="0"/>
                </a:spcAft>
                <a:defRPr/>
              </a:pPr>
              <a:t>30</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715B564-C2E6-4176-AF80-3EE3D4EB1CEC}" type="slidenum">
              <a:rPr lang="en-US" smtClean="0"/>
              <a:pPr>
                <a:defRPr/>
              </a:pPr>
              <a:t>36</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9"/>
          <p:cNvSpPr>
            <a:spLocks noGrp="1"/>
          </p:cNvSpPr>
          <p:nvPr>
            <p:ph type="dt" sz="half" idx="10"/>
          </p:nvPr>
        </p:nvSpPr>
        <p:spPr/>
        <p:txBody>
          <a:bodyPr/>
          <a:lstStyle>
            <a:lvl1pPr>
              <a:defRPr/>
            </a:lvl1pPr>
          </a:lstStyle>
          <a:p>
            <a:pPr>
              <a:defRPr/>
            </a:pPr>
            <a:fld id="{3B643351-31E0-477D-A1EC-0B7DD8A6128D}" type="datetimeFigureOut">
              <a:rPr lang="en-US"/>
              <a:pPr>
                <a:defRPr/>
              </a:pPr>
              <a:t>7/12/2011</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712B412B-32E0-4A4A-B601-095AEDFFE9EF}"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F6B2F538-5575-4BF2-B491-BAFC2CEBDCD9}" type="datetimeFigureOut">
              <a:rPr lang="en-US"/>
              <a:pPr>
                <a:defRPr/>
              </a:pPr>
              <a:t>7/12/2011</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9122D227-282A-413F-BFB4-757E2AEFEF68}"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2"/>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2"/>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118BB1DC-3EB1-4E87-884A-C2BBFCA0B1F2}" type="datetimeFigureOut">
              <a:rPr lang="en-US"/>
              <a:pPr>
                <a:defRPr/>
              </a:pPr>
              <a:t>7/12/2011</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3CED9152-78BA-4F98-8997-A6C478ECD2CA}"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84412C1E-63EF-4587-BC7B-CA025F0395BF}" type="datetimeFigureOut">
              <a:rPr lang="en-US"/>
              <a:pPr>
                <a:defRPr/>
              </a:pPr>
              <a:t>7/12/2011</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B1C0C2C2-BB36-4043-A2C3-16DF7D661EDA}"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5"/>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9"/>
          <p:cNvSpPr>
            <a:spLocks noGrp="1"/>
          </p:cNvSpPr>
          <p:nvPr>
            <p:ph type="dt" sz="half" idx="10"/>
          </p:nvPr>
        </p:nvSpPr>
        <p:spPr/>
        <p:txBody>
          <a:bodyPr/>
          <a:lstStyle>
            <a:lvl1pPr>
              <a:defRPr/>
            </a:lvl1pPr>
          </a:lstStyle>
          <a:p>
            <a:pPr>
              <a:defRPr/>
            </a:pPr>
            <a:fld id="{A2F34D3E-436E-47EC-ACDE-A9AE7C385C7B}" type="datetimeFigureOut">
              <a:rPr lang="en-US"/>
              <a:pPr>
                <a:defRPr/>
              </a:pPr>
              <a:t>7/12/2011</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29C93E5A-4612-4525-AB60-B98808186697}"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A0B2429A-54D9-4687-9FAE-9BA7D0401A2B}" type="datetimeFigureOut">
              <a:rPr lang="en-US"/>
              <a:pPr>
                <a:defRPr/>
              </a:pPr>
              <a:t>7/12/2011</a:t>
            </a:fld>
            <a:endParaRPr lang="en-US" dirty="0"/>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33F406F1-135D-4B8D-8ECD-6095A3C9EAF1}"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6" y="1859758"/>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1" y="2514601"/>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6" y="2514601"/>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E8F60DAD-9E44-4B05-BBA1-2A69B9BD4941}" type="datetimeFigureOut">
              <a:rPr lang="en-US"/>
              <a:pPr>
                <a:defRPr/>
              </a:pPr>
              <a:t>7/12/2011</a:t>
            </a:fld>
            <a:endParaRPr lang="en-US" dirty="0"/>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B89F14E3-4F18-4089-AB08-9CBF97AF12DC}"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21A64BC8-8383-4ED2-AD0A-B63E3D572A7A}" type="datetimeFigureOut">
              <a:rPr lang="en-US"/>
              <a:pPr>
                <a:defRPr/>
              </a:pPr>
              <a:t>7/12/2011</a:t>
            </a:fld>
            <a:endParaRPr lang="en-US" dirty="0"/>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6EE06072-5433-4E52-8837-1CBFCD4CF80D}"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E5EE8DDB-B306-4C10-9E50-47947EB65342}" type="datetimeFigureOut">
              <a:rPr lang="en-US"/>
              <a:pPr>
                <a:defRPr/>
              </a:pPr>
              <a:t>7/12/2011</a:t>
            </a:fld>
            <a:endParaRPr lang="en-US" dirty="0"/>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2B06DB81-46B9-46A9-8924-DBB301824C41}"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1"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426E9014-A022-4E49-9EDF-93E56B09F0B1}" type="datetimeFigureOut">
              <a:rPr lang="en-US"/>
              <a:pPr>
                <a:defRPr/>
              </a:pPr>
              <a:t>7/12/2011</a:t>
            </a:fld>
            <a:endParaRPr lang="en-US" dirty="0"/>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C266A841-415B-4309-941C-BC71D4FA8947}"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Title 1"/>
          <p:cNvSpPr>
            <a:spLocks noGrp="1"/>
          </p:cNvSpPr>
          <p:nvPr>
            <p:ph type="title"/>
          </p:nvPr>
        </p:nvSpPr>
        <p:spPr>
          <a:xfrm>
            <a:off x="609600" y="1176997"/>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56307A8B-4FDA-4D4B-B547-E242ECB98E4B}" type="datetimeFigureOut">
              <a:rPr lang="en-US"/>
              <a:pPr>
                <a:defRPr/>
              </a:pPr>
              <a:t>7/12/2011</a:t>
            </a:fld>
            <a:endParaRPr lang="en-US" dirty="0"/>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7B3BB698-990F-4A5C-A6F6-6189A3B30014}"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0DAC2FB0-F2D0-488E-B551-5FDF38E2AE1E}" type="datetimeFigureOut">
              <a:rPr lang="en-US"/>
              <a:pPr>
                <a:defRPr/>
              </a:pPr>
              <a:t>7/12/2011</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22D0772E-6FC8-44CC-83AD-C0981B5ECB9A}" type="slidenum">
              <a:rPr lang="en-US"/>
              <a:pPr>
                <a:defRPr/>
              </a:pPr>
              <a:t>‹#›</a:t>
            </a:fld>
            <a:endParaRPr lang="en-US" dirty="0"/>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9" r:id="rId9"/>
    <p:sldLayoutId id="2147483717" r:id="rId10"/>
    <p:sldLayoutId id="2147483718"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emf"/></Relationships>
</file>

<file path=ppt/slides/_rels/slide10.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www.youtube.com/watch?v=UvJkAHvYSj0&amp;feature=related"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9.wmf"/><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27.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hyperlink" Target="http://video.filestube.com/watch,23c0ce33547d3bb003e9/Javier-Solis-Las-Ma&#241;anitas.html"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www.youtube.com/watch?v=zE6qVVffM1Q&amp;feature=related"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srcRect/>
          <a:stretch>
            <a:fillRect/>
          </a:stretch>
        </p:blipFill>
        <p:spPr bwMode="auto">
          <a:xfrm>
            <a:off x="2743200" y="1447800"/>
            <a:ext cx="3276600" cy="4095750"/>
          </a:xfrm>
          <a:prstGeom prst="rect">
            <a:avLst/>
          </a:prstGeom>
          <a:noFill/>
          <a:ln w="9525">
            <a:noFill/>
            <a:miter lim="800000"/>
            <a:headEnd/>
            <a:tailEnd/>
          </a:ln>
        </p:spPr>
      </p:pic>
      <p:sp>
        <p:nvSpPr>
          <p:cNvPr id="2" name="Title 1"/>
          <p:cNvSpPr>
            <a:spLocks noGrp="1"/>
          </p:cNvSpPr>
          <p:nvPr>
            <p:ph type="ctrTitle"/>
          </p:nvPr>
        </p:nvSpPr>
        <p:spPr>
          <a:xfrm>
            <a:off x="762000" y="685800"/>
            <a:ext cx="7772400" cy="2895600"/>
          </a:xfrm>
        </p:spPr>
        <p:txBody>
          <a:bodyPr>
            <a:normAutofit fontScale="90000"/>
          </a:bodyPr>
          <a:lstStyle/>
          <a:p>
            <a:pPr algn="ctr" eaLnBrk="1" fontAlgn="auto" hangingPunct="1">
              <a:spcAft>
                <a:spcPts val="0"/>
              </a:spcAft>
              <a:defRPr/>
            </a:pPr>
            <a:r>
              <a:rPr lang="en-US" dirty="0" smtClean="0"/>
              <a:t/>
            </a:r>
            <a:br>
              <a:rPr lang="en-US" dirty="0" smtClean="0"/>
            </a:br>
            <a:r>
              <a:rPr lang="en-US" sz="3100" dirty="0" smtClean="0"/>
              <a:t>California Foreign Language Project </a:t>
            </a:r>
            <a:br>
              <a:rPr lang="en-US" sz="3100" dirty="0" smtClean="0"/>
            </a:br>
            <a:r>
              <a:rPr lang="en-US" sz="3100" dirty="0" smtClean="0"/>
              <a:t>Level III</a:t>
            </a:r>
            <a:br>
              <a:rPr lang="en-US" sz="3100" dirty="0" smtClean="0"/>
            </a:br>
            <a:r>
              <a:rPr lang="en-US" sz="3100" dirty="0" smtClean="0"/>
              <a:t>ACTFL Reading Proficiency Unit</a:t>
            </a:r>
            <a:br>
              <a:rPr lang="en-US" sz="3100" dirty="0" smtClean="0"/>
            </a:br>
            <a:r>
              <a:rPr lang="en-US" sz="3100" dirty="0" smtClean="0"/>
              <a:t/>
            </a:r>
            <a:br>
              <a:rPr lang="en-US" sz="3100" dirty="0" smtClean="0"/>
            </a:br>
            <a:r>
              <a:rPr lang="en-US" dirty="0" smtClean="0"/>
              <a:t> </a:t>
            </a:r>
            <a:r>
              <a:rPr lang="en-US" sz="8000" dirty="0" smtClean="0"/>
              <a:t>LA CHINA POBLANA </a:t>
            </a:r>
            <a:r>
              <a:rPr lang="en-US" dirty="0" smtClean="0"/>
              <a:t/>
            </a:r>
            <a:br>
              <a:rPr lang="en-US" dirty="0" smtClean="0"/>
            </a:br>
            <a:endParaRPr lang="en-US" dirty="0"/>
          </a:p>
        </p:txBody>
      </p:sp>
      <p:sp>
        <p:nvSpPr>
          <p:cNvPr id="3075" name="Subtitle 2"/>
          <p:cNvSpPr>
            <a:spLocks noGrp="1"/>
          </p:cNvSpPr>
          <p:nvPr>
            <p:ph type="subTitle" idx="1"/>
          </p:nvPr>
        </p:nvSpPr>
        <p:spPr>
          <a:xfrm>
            <a:off x="533400" y="4953000"/>
            <a:ext cx="7854950" cy="1905000"/>
          </a:xfrm>
        </p:spPr>
        <p:txBody>
          <a:bodyPr/>
          <a:lstStyle/>
          <a:p>
            <a:pPr marR="0" algn="ctr" eaLnBrk="1" hangingPunct="1"/>
            <a:r>
              <a:rPr lang="en-US" sz="2800" dirty="0" smtClean="0"/>
              <a:t>Gail Saucedo</a:t>
            </a:r>
          </a:p>
          <a:p>
            <a:pPr marR="0" algn="ctr" eaLnBrk="1" hangingPunct="1"/>
            <a:r>
              <a:rPr lang="en-US" sz="2800" dirty="0" smtClean="0"/>
              <a:t>Southern Area International Languages Network</a:t>
            </a:r>
          </a:p>
          <a:p>
            <a:pPr marR="0" algn="ctr" eaLnBrk="1" hangingPunct="1"/>
            <a:r>
              <a:rPr lang="en-US" sz="2800" dirty="0" smtClean="0"/>
              <a:t>2010</a:t>
            </a:r>
          </a:p>
          <a:p>
            <a:pPr marR="0" algn="ctr" eaLnBrk="1" hangingPunct="1"/>
            <a:endParaRPr lang="en-US" sz="2800" dirty="0" smtClean="0"/>
          </a:p>
          <a:p>
            <a:pPr marR="0" algn="ctr" eaLnBrk="1" hangingPunct="1"/>
            <a:endParaRPr lang="en-US" sz="2800" dirty="0" smtClean="0"/>
          </a:p>
          <a:p>
            <a:pPr marR="0" eaLnBrk="1" hangingPunct="1"/>
            <a:endParaRPr lang="en-US" sz="2800" dirty="0" smtClean="0"/>
          </a:p>
        </p:txBody>
      </p:sp>
      <p:pic>
        <p:nvPicPr>
          <p:cNvPr id="3076" name="Picture 5" descr="Logo-color-2[2]"/>
          <p:cNvPicPr>
            <a:picLocks noChangeAspect="1" noChangeArrowheads="1"/>
          </p:cNvPicPr>
          <p:nvPr/>
        </p:nvPicPr>
        <p:blipFill>
          <a:blip r:embed="rId3" cstate="print"/>
          <a:srcRect/>
          <a:stretch>
            <a:fillRect/>
          </a:stretch>
        </p:blipFill>
        <p:spPr bwMode="auto">
          <a:xfrm>
            <a:off x="152400" y="228600"/>
            <a:ext cx="1152525" cy="1057275"/>
          </a:xfrm>
          <a:prstGeom prst="rect">
            <a:avLst/>
          </a:prstGeom>
          <a:noFill/>
          <a:ln w="9525">
            <a:noFill/>
            <a:miter lim="800000"/>
            <a:headEnd/>
            <a:tailEnd/>
          </a:ln>
        </p:spPr>
      </p:pic>
      <p:pic>
        <p:nvPicPr>
          <p:cNvPr id="3077" name="Picture 6"/>
          <p:cNvPicPr>
            <a:picLocks noChangeAspect="1" noChangeArrowheads="1"/>
          </p:cNvPicPr>
          <p:nvPr/>
        </p:nvPicPr>
        <p:blipFill>
          <a:blip r:embed="rId4" cstate="print"/>
          <a:srcRect/>
          <a:stretch>
            <a:fillRect/>
          </a:stretch>
        </p:blipFill>
        <p:spPr bwMode="auto">
          <a:xfrm>
            <a:off x="7543800" y="228600"/>
            <a:ext cx="1371600" cy="1114425"/>
          </a:xfrm>
          <a:prstGeom prst="rect">
            <a:avLst/>
          </a:prstGeom>
          <a:noFill/>
          <a:ln w="9525">
            <a:noFill/>
            <a:miter lim="800000"/>
            <a:headEnd/>
            <a:tailEnd/>
          </a:ln>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914400"/>
          </a:xfrm>
        </p:spPr>
        <p:txBody>
          <a:bodyPr>
            <a:normAutofit fontScale="90000"/>
          </a:bodyPr>
          <a:lstStyle/>
          <a:p>
            <a:pPr eaLnBrk="1" fontAlgn="auto" hangingPunct="1">
              <a:spcAft>
                <a:spcPts val="0"/>
              </a:spcAft>
              <a:defRPr/>
            </a:pPr>
            <a:r>
              <a:rPr lang="en-US" sz="2700" dirty="0" smtClean="0"/>
              <a:t>Antes de leer:  </a:t>
            </a:r>
            <a:r>
              <a:rPr lang="en-US" sz="2700" dirty="0" err="1" smtClean="0"/>
              <a:t>Inventario</a:t>
            </a:r>
            <a:r>
              <a:rPr lang="en-US" sz="2700" dirty="0" smtClean="0"/>
              <a:t> de conocimiento</a:t>
            </a:r>
            <a:r>
              <a:rPr lang="en-US" sz="1800" dirty="0" smtClean="0"/>
              <a:t> </a:t>
            </a:r>
            <a:br>
              <a:rPr lang="en-US" sz="1800" dirty="0" smtClean="0"/>
            </a:br>
            <a:r>
              <a:rPr lang="en-US" sz="1800" dirty="0" err="1" smtClean="0"/>
              <a:t>Verifica</a:t>
            </a:r>
            <a:r>
              <a:rPr lang="en-US" sz="1800" dirty="0" smtClean="0"/>
              <a:t> </a:t>
            </a:r>
            <a:r>
              <a:rPr lang="en-US" sz="1800" dirty="0" err="1" smtClean="0"/>
              <a:t>tus</a:t>
            </a:r>
            <a:r>
              <a:rPr lang="en-US" sz="1800" dirty="0" smtClean="0"/>
              <a:t> </a:t>
            </a:r>
            <a:r>
              <a:rPr lang="en-US" sz="1800" dirty="0" err="1" smtClean="0"/>
              <a:t>respuestas</a:t>
            </a:r>
            <a:r>
              <a:rPr lang="en-US" sz="1800" dirty="0" smtClean="0"/>
              <a:t> con los posters </a:t>
            </a:r>
            <a:r>
              <a:rPr lang="en-US" sz="1800" dirty="0" err="1" smtClean="0"/>
              <a:t>históricos</a:t>
            </a:r>
            <a:r>
              <a:rPr lang="en-US" sz="1800" dirty="0" smtClean="0"/>
              <a:t>, los </a:t>
            </a:r>
            <a:r>
              <a:rPr lang="en-US" sz="1800" dirty="0" err="1" smtClean="0"/>
              <a:t>globos</a:t>
            </a:r>
            <a:r>
              <a:rPr lang="en-US" sz="1800" dirty="0" smtClean="0"/>
              <a:t> y el </a:t>
            </a:r>
            <a:r>
              <a:rPr lang="en-US" sz="1800" dirty="0" err="1" smtClean="0"/>
              <a:t>mapa</a:t>
            </a:r>
            <a:r>
              <a:rPr lang="en-US" sz="1800" dirty="0" smtClean="0"/>
              <a:t> de la </a:t>
            </a:r>
            <a:r>
              <a:rPr lang="en-US" sz="1800" dirty="0" err="1" smtClean="0"/>
              <a:t>clase</a:t>
            </a:r>
            <a:r>
              <a:rPr lang="en-US" sz="1800" dirty="0" smtClean="0"/>
              <a:t>.</a:t>
            </a:r>
            <a:r>
              <a:rPr lang="en-US" sz="5400" dirty="0" smtClean="0"/>
              <a:t/>
            </a:r>
            <a:br>
              <a:rPr lang="en-US" sz="5400" dirty="0" smtClean="0"/>
            </a:br>
            <a:endParaRPr lang="en-US" dirty="0"/>
          </a:p>
        </p:txBody>
      </p:sp>
      <p:sp>
        <p:nvSpPr>
          <p:cNvPr id="3" name="Content Placeholder 2"/>
          <p:cNvSpPr>
            <a:spLocks noGrp="1"/>
          </p:cNvSpPr>
          <p:nvPr>
            <p:ph idx="1"/>
          </p:nvPr>
        </p:nvSpPr>
        <p:spPr>
          <a:xfrm>
            <a:off x="457200" y="1447800"/>
            <a:ext cx="8229600" cy="5715000"/>
          </a:xfrm>
        </p:spPr>
        <p:txBody>
          <a:bodyPr>
            <a:normAutofit fontScale="25000" lnSpcReduction="20000"/>
          </a:bodyPr>
          <a:lstStyle/>
          <a:p>
            <a:pPr marL="274320" indent="-274320" eaLnBrk="1" fontAlgn="auto" hangingPunct="1">
              <a:spcAft>
                <a:spcPts val="0"/>
              </a:spcAft>
              <a:buClr>
                <a:schemeClr val="accent3"/>
              </a:buClr>
              <a:buFont typeface="Wingdings 2"/>
              <a:buChar char=""/>
              <a:defRPr/>
            </a:pPr>
            <a:r>
              <a:rPr lang="es-MX" sz="4000" i="1" dirty="0" smtClean="0"/>
              <a:t> </a:t>
            </a:r>
            <a:endParaRPr lang="en-US" sz="4000" dirty="0" smtClean="0"/>
          </a:p>
          <a:p>
            <a:pPr marL="274320" indent="-274320" eaLnBrk="1" fontAlgn="auto" hangingPunct="1">
              <a:spcAft>
                <a:spcPts val="0"/>
              </a:spcAft>
              <a:buClr>
                <a:schemeClr val="accent3"/>
              </a:buClr>
              <a:buFont typeface="Wingdings 2"/>
              <a:buChar char=""/>
              <a:defRPr/>
            </a:pPr>
            <a:r>
              <a:rPr lang="es-MX" sz="8000" dirty="0" smtClean="0"/>
              <a:t> 1</a:t>
            </a:r>
            <a:r>
              <a:rPr lang="es-MX" sz="4000" dirty="0" smtClean="0"/>
              <a:t>. </a:t>
            </a:r>
            <a:r>
              <a:rPr lang="es-MX" sz="8000" dirty="0" smtClean="0"/>
              <a:t>Magallanes encontró las Filipinas en 1492.	Sí	No	¿?</a:t>
            </a:r>
            <a:endParaRPr lang="en-US" sz="8000" dirty="0" smtClean="0"/>
          </a:p>
          <a:p>
            <a:pPr marL="274320" indent="-274320" eaLnBrk="1" fontAlgn="auto" hangingPunct="1">
              <a:spcAft>
                <a:spcPts val="0"/>
              </a:spcAft>
              <a:buClr>
                <a:schemeClr val="accent3"/>
              </a:buClr>
              <a:buFont typeface="Wingdings 2"/>
              <a:buChar char=""/>
              <a:defRPr/>
            </a:pPr>
            <a:r>
              <a:rPr lang="es-MX" sz="8000" dirty="0" smtClean="0"/>
              <a:t> 2. Acapulco fue el puerto principal del Pacífico</a:t>
            </a:r>
            <a:endParaRPr lang="en-US" sz="8000" dirty="0" smtClean="0"/>
          </a:p>
          <a:p>
            <a:pPr marL="274320" indent="-274320" eaLnBrk="1" fontAlgn="auto" hangingPunct="1">
              <a:spcAft>
                <a:spcPts val="0"/>
              </a:spcAft>
              <a:buClr>
                <a:schemeClr val="accent3"/>
              </a:buClr>
              <a:buFont typeface="Wingdings 2"/>
              <a:buChar char=""/>
              <a:defRPr/>
            </a:pPr>
            <a:r>
              <a:rPr lang="es-MX" sz="8000" dirty="0" smtClean="0"/>
              <a:t>del imperio español.				Sí	No	¿?</a:t>
            </a:r>
            <a:endParaRPr lang="en-US" sz="8000" dirty="0" smtClean="0"/>
          </a:p>
          <a:p>
            <a:pPr marL="274320" indent="-274320" eaLnBrk="1" fontAlgn="auto" hangingPunct="1">
              <a:spcAft>
                <a:spcPts val="0"/>
              </a:spcAft>
              <a:buClr>
                <a:schemeClr val="accent3"/>
              </a:buClr>
              <a:buFont typeface="Wingdings 2"/>
              <a:buChar char=""/>
              <a:defRPr/>
            </a:pPr>
            <a:r>
              <a:rPr lang="es-MX" sz="8000" dirty="0" smtClean="0"/>
              <a:t> 3. El comercio entre el Oriente y la Nueva España</a:t>
            </a:r>
            <a:endParaRPr lang="en-US" sz="8000" dirty="0" smtClean="0"/>
          </a:p>
          <a:p>
            <a:pPr marL="274320" indent="-274320" eaLnBrk="1" fontAlgn="auto" hangingPunct="1">
              <a:spcAft>
                <a:spcPts val="0"/>
              </a:spcAft>
              <a:buClr>
                <a:schemeClr val="accent3"/>
              </a:buClr>
              <a:buFont typeface="Wingdings 2"/>
              <a:buChar char=""/>
              <a:defRPr/>
            </a:pPr>
            <a:r>
              <a:rPr lang="es-MX" sz="8000" dirty="0" smtClean="0"/>
              <a:t>duró 500 años. 				Sí	No	¿?</a:t>
            </a:r>
            <a:endParaRPr lang="en-US" sz="8000" dirty="0" smtClean="0"/>
          </a:p>
          <a:p>
            <a:pPr marL="274320" indent="-274320" eaLnBrk="1" fontAlgn="auto" hangingPunct="1">
              <a:spcAft>
                <a:spcPts val="0"/>
              </a:spcAft>
              <a:buClr>
                <a:schemeClr val="accent3"/>
              </a:buClr>
              <a:buFont typeface="Wingdings 2"/>
              <a:buChar char=""/>
              <a:defRPr/>
            </a:pPr>
            <a:r>
              <a:rPr lang="es-MX" sz="8000" dirty="0" smtClean="0"/>
              <a:t> 4. Un poblano es una persona de Puebla.	Sí	No	¿?</a:t>
            </a:r>
            <a:endParaRPr lang="en-US" sz="8000" dirty="0" smtClean="0"/>
          </a:p>
          <a:p>
            <a:pPr marL="274320" indent="-274320" eaLnBrk="1" fontAlgn="auto" hangingPunct="1">
              <a:spcAft>
                <a:spcPts val="0"/>
              </a:spcAft>
              <a:buClr>
                <a:schemeClr val="accent3"/>
              </a:buClr>
              <a:buFont typeface="Wingdings 2"/>
              <a:buChar char=""/>
              <a:defRPr/>
            </a:pPr>
            <a:r>
              <a:rPr lang="es-MX" sz="8000" dirty="0" smtClean="0"/>
              <a:t> 5. Los piratas son hombres buenos.		Sí	No	¿?</a:t>
            </a:r>
            <a:endParaRPr lang="en-US" sz="8000" dirty="0" smtClean="0"/>
          </a:p>
          <a:p>
            <a:pPr marL="274320" indent="-274320" eaLnBrk="1" fontAlgn="auto" hangingPunct="1">
              <a:spcAft>
                <a:spcPts val="0"/>
              </a:spcAft>
              <a:buClr>
                <a:schemeClr val="accent3"/>
              </a:buClr>
              <a:buFont typeface="Wingdings 2"/>
              <a:buChar char=""/>
              <a:defRPr/>
            </a:pPr>
            <a:r>
              <a:rPr lang="es-MX" sz="8000" dirty="0" smtClean="0"/>
              <a:t> 6. Magallanes fue un explorador español.	Sí	No	¿?</a:t>
            </a:r>
            <a:endParaRPr lang="en-US" sz="8000" dirty="0" smtClean="0"/>
          </a:p>
          <a:p>
            <a:pPr marL="274320" indent="-274320" eaLnBrk="1" fontAlgn="auto" hangingPunct="1">
              <a:spcAft>
                <a:spcPts val="0"/>
              </a:spcAft>
              <a:buClr>
                <a:schemeClr val="accent3"/>
              </a:buClr>
              <a:buFont typeface="Wingdings 2"/>
              <a:buChar char=""/>
              <a:defRPr/>
            </a:pPr>
            <a:r>
              <a:rPr lang="es-MX" sz="8000" dirty="0" smtClean="0"/>
              <a:t> 7. La “china poblana” es un traje folklórico</a:t>
            </a:r>
            <a:endParaRPr lang="en-US" sz="8000" dirty="0" smtClean="0"/>
          </a:p>
          <a:p>
            <a:pPr marL="274320" indent="-274320" eaLnBrk="1" fontAlgn="auto" hangingPunct="1">
              <a:spcAft>
                <a:spcPts val="0"/>
              </a:spcAft>
              <a:buClr>
                <a:schemeClr val="accent3"/>
              </a:buClr>
              <a:buFont typeface="Wingdings 2"/>
              <a:buChar char=""/>
              <a:defRPr/>
            </a:pPr>
            <a:r>
              <a:rPr lang="es-MX" sz="8000" dirty="0" smtClean="0"/>
              <a:t>tradicional de las mexicanas.			Sí	No	¿?</a:t>
            </a:r>
            <a:endParaRPr lang="en-US" sz="8000" dirty="0" smtClean="0"/>
          </a:p>
          <a:p>
            <a:pPr marL="274320" indent="-274320" eaLnBrk="1" fontAlgn="auto" hangingPunct="1">
              <a:spcAft>
                <a:spcPts val="0"/>
              </a:spcAft>
              <a:buClr>
                <a:schemeClr val="accent3"/>
              </a:buClr>
              <a:buFont typeface="Wingdings 2"/>
              <a:buChar char=""/>
              <a:defRPr/>
            </a:pPr>
            <a:r>
              <a:rPr lang="es-MX" sz="8000" dirty="0" smtClean="0"/>
              <a:t> 8. Puebla es un estado en Argentina.		Sí	No	¿?</a:t>
            </a:r>
            <a:endParaRPr lang="en-US" sz="8000" dirty="0" smtClean="0"/>
          </a:p>
          <a:p>
            <a:pPr marL="274320" indent="-274320" eaLnBrk="1" fontAlgn="auto" hangingPunct="1">
              <a:spcAft>
                <a:spcPts val="0"/>
              </a:spcAft>
              <a:buClr>
                <a:schemeClr val="accent3"/>
              </a:buClr>
              <a:buFont typeface="Wingdings 2"/>
              <a:buChar char=""/>
              <a:defRPr/>
            </a:pPr>
            <a:r>
              <a:rPr lang="es-MX" sz="8000" dirty="0" smtClean="0"/>
              <a:t> 9. “Raptar” significa tomar prisionero a</a:t>
            </a:r>
            <a:endParaRPr lang="en-US" sz="8000" dirty="0" smtClean="0"/>
          </a:p>
          <a:p>
            <a:pPr marL="274320" indent="-274320" eaLnBrk="1" fontAlgn="auto" hangingPunct="1">
              <a:spcAft>
                <a:spcPts val="0"/>
              </a:spcAft>
              <a:buClr>
                <a:schemeClr val="accent3"/>
              </a:buClr>
              <a:buFont typeface="Wingdings 2"/>
              <a:buChar char=""/>
              <a:defRPr/>
            </a:pPr>
            <a:r>
              <a:rPr lang="es-MX" sz="8000" dirty="0" smtClean="0"/>
              <a:t>una persona ilegalmente.			Sí	No	¿?</a:t>
            </a:r>
            <a:endParaRPr lang="en-US" sz="8000" dirty="0" smtClean="0"/>
          </a:p>
          <a:p>
            <a:pPr marL="274320" indent="-274320" eaLnBrk="1" fontAlgn="auto" hangingPunct="1">
              <a:spcAft>
                <a:spcPts val="0"/>
              </a:spcAft>
              <a:buClr>
                <a:schemeClr val="accent3"/>
              </a:buClr>
              <a:buFont typeface="Wingdings 2"/>
              <a:buChar char=""/>
              <a:defRPr/>
            </a:pPr>
            <a:r>
              <a:rPr lang="es-MX" sz="8000" dirty="0" smtClean="0"/>
              <a:t> 10. “Con cariño” significa “querer mucho”.	Sí	No	¿?</a:t>
            </a:r>
            <a:endParaRPr lang="en-US" sz="8000" dirty="0" smtClean="0"/>
          </a:p>
          <a:p>
            <a:pPr marL="274320" indent="-274320" eaLnBrk="1" fontAlgn="auto" hangingPunct="1">
              <a:spcAft>
                <a:spcPts val="0"/>
              </a:spcAft>
              <a:buClr>
                <a:schemeClr val="accent3"/>
              </a:buClr>
              <a:buFont typeface="Wingdings 2"/>
              <a:buNone/>
              <a:defRPr/>
            </a:pPr>
            <a:r>
              <a:rPr lang="es-MX" sz="8000" dirty="0" smtClean="0"/>
              <a:t> </a:t>
            </a:r>
            <a:endParaRPr lang="en-US" sz="8000" dirty="0" smtClean="0"/>
          </a:p>
          <a:p>
            <a:pPr marL="274320" indent="-274320" eaLnBrk="1" fontAlgn="auto" hangingPunct="1">
              <a:spcAft>
                <a:spcPts val="0"/>
              </a:spcAft>
              <a:buClr>
                <a:schemeClr val="accent3"/>
              </a:buClr>
              <a:buFont typeface="Wingdings 2"/>
              <a:buChar char=""/>
              <a:defRPr/>
            </a:pPr>
            <a:endParaRPr lang="en-US" sz="8000" dirty="0"/>
          </a:p>
        </p:txBody>
      </p:sp>
      <p:pic>
        <p:nvPicPr>
          <p:cNvPr id="6" name="Picture 5" descr="C:\Documents and Settings\Gail\Local Settings\Temporary Internet Files\Content.IE5\J2S5H3B0\MCj04152400000[1].wmf"/>
          <p:cNvPicPr>
            <a:picLocks noChangeAspect="1" noChangeArrowheads="1"/>
          </p:cNvPicPr>
          <p:nvPr/>
        </p:nvPicPr>
        <p:blipFill>
          <a:blip r:embed="rId2" cstate="print"/>
          <a:srcRect/>
          <a:stretch>
            <a:fillRect/>
          </a:stretch>
        </p:blipFill>
        <p:spPr bwMode="auto">
          <a:xfrm rot="950598">
            <a:off x="7228740" y="237670"/>
            <a:ext cx="1933718" cy="1411509"/>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229600" cy="838200"/>
          </a:xfrm>
        </p:spPr>
        <p:txBody>
          <a:bodyPr>
            <a:normAutofit fontScale="90000"/>
          </a:bodyPr>
          <a:lstStyle/>
          <a:p>
            <a:pPr eaLnBrk="1" fontAlgn="auto" hangingPunct="1">
              <a:spcAft>
                <a:spcPts val="0"/>
              </a:spcAft>
              <a:defRPr/>
            </a:pPr>
            <a:r>
              <a:rPr lang="es-MX" sz="3100" b="1" dirty="0" smtClean="0"/>
              <a:t/>
            </a:r>
            <a:br>
              <a:rPr lang="es-MX" sz="3100" b="1" dirty="0" smtClean="0"/>
            </a:br>
            <a:r>
              <a:rPr lang="es-MX" sz="3100" b="1" dirty="0" smtClean="0"/>
              <a:t/>
            </a:r>
            <a:br>
              <a:rPr lang="es-MX" sz="3100" b="1" dirty="0" smtClean="0"/>
            </a:br>
            <a:r>
              <a:rPr lang="es-MX" sz="3100" b="1" dirty="0" smtClean="0"/>
              <a:t/>
            </a:r>
            <a:br>
              <a:rPr lang="es-MX" sz="3100" b="1" dirty="0" smtClean="0"/>
            </a:br>
            <a:r>
              <a:rPr lang="es-MX" sz="3100" b="1" dirty="0" smtClean="0"/>
              <a:t/>
            </a:r>
            <a:br>
              <a:rPr lang="es-MX" sz="3100" b="1" dirty="0" smtClean="0"/>
            </a:br>
            <a:r>
              <a:rPr lang="es-MX" sz="3100" b="1" dirty="0" smtClean="0"/>
              <a:t/>
            </a:r>
            <a:br>
              <a:rPr lang="es-MX" sz="3100" b="1" dirty="0" smtClean="0"/>
            </a:br>
            <a:r>
              <a:rPr lang="es-MX" sz="3100" b="1" dirty="0" smtClean="0"/>
              <a:t/>
            </a:r>
            <a:br>
              <a:rPr lang="es-MX" sz="3100" b="1" dirty="0" smtClean="0"/>
            </a:br>
            <a:r>
              <a:rPr lang="es-MX" sz="3100" b="1" dirty="0" smtClean="0"/>
              <a:t>Antes de leer</a:t>
            </a:r>
            <a:r>
              <a:rPr lang="en-US" b="1" dirty="0" smtClean="0"/>
              <a:t/>
            </a:r>
            <a:br>
              <a:rPr lang="en-US" b="1" dirty="0" smtClean="0"/>
            </a:br>
            <a:r>
              <a:rPr lang="es-MX" dirty="0" smtClean="0"/>
              <a:t> </a:t>
            </a:r>
            <a:r>
              <a:rPr lang="es-MX" sz="2700" dirty="0" smtClean="0"/>
              <a:t>La Ruta de la Seda: Acapulco y el Galeón de Manila</a:t>
            </a:r>
            <a:r>
              <a:rPr lang="en-US" dirty="0" smtClean="0"/>
              <a:t/>
            </a:r>
            <a:br>
              <a:rPr lang="en-US" dirty="0" smtClean="0"/>
            </a:br>
            <a:endParaRPr lang="en-US" dirty="0"/>
          </a:p>
        </p:txBody>
      </p:sp>
      <p:sp>
        <p:nvSpPr>
          <p:cNvPr id="3" name="Content Placeholder 2"/>
          <p:cNvSpPr>
            <a:spLocks noGrp="1"/>
          </p:cNvSpPr>
          <p:nvPr>
            <p:ph idx="1"/>
          </p:nvPr>
        </p:nvSpPr>
        <p:spPr>
          <a:xfrm>
            <a:off x="457200" y="1524000"/>
            <a:ext cx="8229600" cy="5181600"/>
          </a:xfrm>
        </p:spPr>
        <p:txBody>
          <a:bodyPr>
            <a:normAutofit fontScale="77500" lnSpcReduction="20000"/>
          </a:bodyPr>
          <a:lstStyle/>
          <a:p>
            <a:pPr marL="274320" indent="-274320" eaLnBrk="1" fontAlgn="auto" hangingPunct="1">
              <a:spcAft>
                <a:spcPts val="0"/>
              </a:spcAft>
              <a:buClr>
                <a:schemeClr val="accent3"/>
              </a:buClr>
              <a:buFont typeface="Wingdings 2"/>
              <a:buNone/>
              <a:defRPr/>
            </a:pPr>
            <a:r>
              <a:rPr lang="es-MX" dirty="0" smtClean="0"/>
              <a:t>	</a:t>
            </a:r>
          </a:p>
          <a:p>
            <a:pPr marL="274320" indent="-274320" eaLnBrk="1" fontAlgn="auto" hangingPunct="1">
              <a:spcAft>
                <a:spcPts val="0"/>
              </a:spcAft>
              <a:buClr>
                <a:schemeClr val="accent3"/>
              </a:buClr>
              <a:buFont typeface="Wingdings 2"/>
              <a:buNone/>
              <a:defRPr/>
            </a:pPr>
            <a:endParaRPr lang="es-MX" dirty="0" smtClean="0"/>
          </a:p>
          <a:p>
            <a:pPr marL="274320" indent="-274320" eaLnBrk="1" fontAlgn="auto" hangingPunct="1">
              <a:spcAft>
                <a:spcPts val="0"/>
              </a:spcAft>
              <a:buClr>
                <a:schemeClr val="accent3"/>
              </a:buClr>
              <a:buFont typeface="Wingdings 2"/>
              <a:buNone/>
              <a:defRPr/>
            </a:pPr>
            <a:r>
              <a:rPr lang="es-MX" dirty="0" smtClean="0"/>
              <a:t>	En el año 1520, el navegante Fernando de Magallanes descubrió las islas que el nombró las Filipinas en honor de Felipe II, rey de España.</a:t>
            </a:r>
            <a:endParaRPr lang="en-US" dirty="0" smtClean="0"/>
          </a:p>
          <a:p>
            <a:pPr marL="274320" indent="-274320" eaLnBrk="1" fontAlgn="auto" hangingPunct="1">
              <a:spcAft>
                <a:spcPts val="0"/>
              </a:spcAft>
              <a:buClr>
                <a:schemeClr val="accent3"/>
              </a:buClr>
              <a:buFont typeface="Wingdings 2"/>
              <a:buNone/>
              <a:defRPr/>
            </a:pPr>
            <a:r>
              <a:rPr lang="es-MX" dirty="0" smtClean="0"/>
              <a:t> </a:t>
            </a:r>
            <a:endParaRPr lang="en-US" dirty="0" smtClean="0"/>
          </a:p>
          <a:p>
            <a:pPr marL="274320" indent="-274320" eaLnBrk="1" fontAlgn="auto" hangingPunct="1">
              <a:spcAft>
                <a:spcPts val="0"/>
              </a:spcAft>
              <a:buClr>
                <a:schemeClr val="accent3"/>
              </a:buClr>
              <a:buFont typeface="Wingdings 2"/>
              <a:buNone/>
              <a:defRPr/>
            </a:pPr>
            <a:r>
              <a:rPr lang="es-MX" dirty="0" smtClean="0"/>
              <a:t>	Durante los próximos tres siglos hubo mucho comercio entre México y las Filipinas, la China y la India. Acapulco fue durante este periodo el principal puerto del Pacífico español. </a:t>
            </a:r>
            <a:endParaRPr lang="en-US" dirty="0" smtClean="0"/>
          </a:p>
          <a:p>
            <a:pPr marL="274320" indent="-274320" eaLnBrk="1" fontAlgn="auto" hangingPunct="1">
              <a:spcAft>
                <a:spcPts val="0"/>
              </a:spcAft>
              <a:buClr>
                <a:schemeClr val="accent3"/>
              </a:buClr>
              <a:buFont typeface="Wingdings 2"/>
              <a:buNone/>
              <a:defRPr/>
            </a:pPr>
            <a:r>
              <a:rPr lang="es-MX" dirty="0" smtClean="0"/>
              <a:t> </a:t>
            </a:r>
            <a:endParaRPr lang="en-US" dirty="0" smtClean="0"/>
          </a:p>
          <a:p>
            <a:pPr marL="274320" indent="-274320" eaLnBrk="1" fontAlgn="auto" hangingPunct="1">
              <a:spcAft>
                <a:spcPts val="0"/>
              </a:spcAft>
              <a:buClr>
                <a:schemeClr val="accent3"/>
              </a:buClr>
              <a:buFont typeface="Wingdings 2"/>
              <a:buNone/>
              <a:defRPr/>
            </a:pPr>
            <a:r>
              <a:rPr lang="es-MX" dirty="0" smtClean="0"/>
              <a:t>	Los barcos que salían de Acapulco para esos países llevaban oro, plata, mantas y cacao. Después de un largo y difícil viaje, los barcos volvían al mismo puerto. Ahora llevaban cargas del Oriente: perfumes, sedas, encajes, porcelanas, joyas y especias para la gente mexicana. También intercambiaban costumbres, lenguaje, y hábitos alimenticios. Hoy día, por ejemplo, comen tamales en las islas de Guam en Asia.</a:t>
            </a:r>
            <a:endParaRPr lang="en-US" dirty="0" smtClean="0"/>
          </a:p>
          <a:p>
            <a:pPr marL="274320" indent="-274320" eaLnBrk="1" fontAlgn="auto" hangingPunct="1">
              <a:spcAft>
                <a:spcPts val="0"/>
              </a:spcAft>
              <a:buClr>
                <a:schemeClr val="accent3"/>
              </a:buClr>
              <a:buFont typeface="Wingdings 2"/>
              <a:buNone/>
              <a:defRPr/>
            </a:pPr>
            <a:r>
              <a:rPr lang="es-MX" dirty="0" smtClean="0"/>
              <a:t> </a:t>
            </a:r>
            <a:endParaRPr lang="en-US" dirty="0" smtClean="0"/>
          </a:p>
          <a:p>
            <a:pPr marL="274320" indent="-274320" eaLnBrk="1" fontAlgn="auto" hangingPunct="1">
              <a:spcAft>
                <a:spcPts val="0"/>
              </a:spcAft>
              <a:buClr>
                <a:schemeClr val="accent3"/>
              </a:buClr>
              <a:buFont typeface="Wingdings 2"/>
              <a:buChar char=""/>
              <a:defRPr/>
            </a:pPr>
            <a:endParaRPr lang="en-US" dirty="0"/>
          </a:p>
        </p:txBody>
      </p:sp>
      <p:pic>
        <p:nvPicPr>
          <p:cNvPr id="4" name="Picture 3" descr="C:\Documents and Settings\Gail\Local Settings\Temporary Internet Files\Content.IE5\J2S5H3B0\MCj02327920000[1].wmf"/>
          <p:cNvPicPr>
            <a:picLocks noChangeAspect="1" noChangeArrowheads="1"/>
          </p:cNvPicPr>
          <p:nvPr/>
        </p:nvPicPr>
        <p:blipFill>
          <a:blip r:embed="rId3" cstate="print"/>
          <a:srcRect/>
          <a:stretch>
            <a:fillRect/>
          </a:stretch>
        </p:blipFill>
        <p:spPr bwMode="auto">
          <a:xfrm rot="1817269">
            <a:off x="7197474" y="693208"/>
            <a:ext cx="1552575" cy="11620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0 0  L 0 0.33302  E" pathEditMode="relative" ptsTypes="">
                                      <p:cBhvr>
                                        <p:cTn id="6" dur="2000" fill="hold"/>
                                        <p:tgtEl>
                                          <p:spTgt spid="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idx="4294967295"/>
          </p:nvPr>
        </p:nvSpPr>
        <p:spPr>
          <a:xfrm>
            <a:off x="838200" y="0"/>
            <a:ext cx="8305800" cy="1676400"/>
          </a:xfrm>
        </p:spPr>
        <p:txBody>
          <a:bodyPr/>
          <a:lstStyle/>
          <a:p>
            <a:pPr eaLnBrk="1" hangingPunct="1"/>
            <a:r>
              <a:rPr lang="es-MX" sz="2400" b="1" smtClean="0"/>
              <a:t>Antes de leer </a:t>
            </a:r>
            <a:r>
              <a:rPr lang="es-MX" sz="1800" b="1" smtClean="0"/>
              <a:t/>
            </a:r>
            <a:br>
              <a:rPr lang="es-MX" sz="1800" b="1" smtClean="0"/>
            </a:br>
            <a:r>
              <a:rPr lang="es-MX" sz="1800" b="1" smtClean="0"/>
              <a:t>Un espíritu aventurero: la exploración de los portugueses y los españoles</a:t>
            </a:r>
            <a:r>
              <a:rPr lang="en-US" sz="1800" smtClean="0"/>
              <a:t/>
            </a:r>
            <a:br>
              <a:rPr lang="en-US" sz="1800" smtClean="0"/>
            </a:br>
            <a:r>
              <a:rPr lang="es-MX" sz="1800" smtClean="0"/>
              <a:t>Usando el mapa en inglés y el globo de la clase de español, copia las rutas de las exploraciones de Colón, Magallanes,  Cortés, y Pizarro en el mapa en blanco. Luego completa el mapa con los términos geográficos en español.</a:t>
            </a:r>
            <a:endParaRPr lang="en-US" sz="1800" smtClean="0"/>
          </a:p>
        </p:txBody>
      </p:sp>
      <p:pic>
        <p:nvPicPr>
          <p:cNvPr id="14339" name="Picture 2" descr="C:\Documents and Settings\Gail\My Documents\Gail Professional\SAILN\TIER III\LA CHINA POBLANA\UnEspiritoAventureroEnglishMap.jpg"/>
          <p:cNvPicPr>
            <a:picLocks noChangeAspect="1" noChangeArrowheads="1"/>
          </p:cNvPicPr>
          <p:nvPr/>
        </p:nvPicPr>
        <p:blipFill>
          <a:blip r:embed="rId2" cstate="print"/>
          <a:srcRect/>
          <a:stretch>
            <a:fillRect/>
          </a:stretch>
        </p:blipFill>
        <p:spPr bwMode="auto">
          <a:xfrm>
            <a:off x="762000" y="1828800"/>
            <a:ext cx="8077200" cy="4343400"/>
          </a:xfrm>
          <a:prstGeom prst="rect">
            <a:avLst/>
          </a:prstGeom>
          <a:noFill/>
          <a:ln w="9525">
            <a:noFill/>
            <a:miter lim="800000"/>
            <a:headEnd/>
            <a:tailEnd/>
          </a:ln>
        </p:spPr>
      </p:pic>
      <p:pic>
        <p:nvPicPr>
          <p:cNvPr id="4" name="Picture 3" descr="C:\Documents and Settings\Gail\Local Settings\Temporary Internet Files\Content.IE5\J2S5H3B0\MCj02327920000[1].wmf"/>
          <p:cNvPicPr>
            <a:picLocks noChangeAspect="1" noChangeArrowheads="1"/>
          </p:cNvPicPr>
          <p:nvPr/>
        </p:nvPicPr>
        <p:blipFill>
          <a:blip r:embed="rId3" cstate="print"/>
          <a:srcRect/>
          <a:stretch>
            <a:fillRect/>
          </a:stretch>
        </p:blipFill>
        <p:spPr bwMode="auto">
          <a:xfrm rot="1817269">
            <a:off x="7407275" y="5419725"/>
            <a:ext cx="1122363" cy="6667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4"/>
                                        </p:tgtEl>
                                        <p:attrNameLst>
                                          <p:attrName>ppt_x</p:attrName>
                                        </p:attrNameLst>
                                      </p:cBhvr>
                                      <p:tavLst>
                                        <p:tav tm="0">
                                          <p:val>
                                            <p:strVal val="ppt_x"/>
                                          </p:val>
                                        </p:tav>
                                        <p:tav tm="100000">
                                          <p:val>
                                            <p:strVal val="ppt_x"/>
                                          </p:val>
                                        </p:tav>
                                      </p:tavLst>
                                    </p:anim>
                                    <p:anim calcmode="lin" valueType="num">
                                      <p:cBhvr additive="base">
                                        <p:cTn id="7" dur="500"/>
                                        <p:tgtEl>
                                          <p:spTgt spid="4"/>
                                        </p:tgtEl>
                                        <p:attrNameLst>
                                          <p:attrName>ppt_y</p:attrName>
                                        </p:attrNameLst>
                                      </p:cBhvr>
                                      <p:tavLst>
                                        <p:tav tm="0">
                                          <p:val>
                                            <p:strVal val="ppt_y"/>
                                          </p:val>
                                        </p:tav>
                                        <p:tav tm="100000">
                                          <p:val>
                                            <p:strVal val="1+ppt_h/2"/>
                                          </p:val>
                                        </p:tav>
                                      </p:tavLst>
                                    </p:anim>
                                    <p:set>
                                      <p:cBhvr>
                                        <p:cTn id="8"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543050"/>
          </a:xfrm>
        </p:spPr>
        <p:txBody>
          <a:bodyPr>
            <a:normAutofit fontScale="90000"/>
          </a:bodyPr>
          <a:lstStyle/>
          <a:p>
            <a:pPr eaLnBrk="1" fontAlgn="auto" hangingPunct="1">
              <a:spcAft>
                <a:spcPts val="0"/>
              </a:spcAft>
              <a:defRPr/>
            </a:pPr>
            <a:r>
              <a:rPr lang="es-MX" sz="5400" b="1" dirty="0" smtClean="0"/>
              <a:t>Antes de leer </a:t>
            </a:r>
            <a:br>
              <a:rPr lang="es-MX" sz="5400" b="1" dirty="0" smtClean="0"/>
            </a:br>
            <a:r>
              <a:rPr lang="en-US" dirty="0" smtClean="0"/>
              <a:t>Un </a:t>
            </a:r>
            <a:r>
              <a:rPr lang="es-MX" sz="5400" dirty="0" smtClean="0"/>
              <a:t>espíritu</a:t>
            </a:r>
            <a:r>
              <a:rPr lang="en-US" dirty="0" smtClean="0"/>
              <a:t> aventurero</a:t>
            </a:r>
            <a:endParaRPr lang="en-US" dirty="0"/>
          </a:p>
        </p:txBody>
      </p:sp>
      <p:pic>
        <p:nvPicPr>
          <p:cNvPr id="15363" name="Picture 2"/>
          <p:cNvPicPr>
            <a:picLocks noGrp="1" noChangeAspect="1" noChangeArrowheads="1"/>
          </p:cNvPicPr>
          <p:nvPr>
            <p:ph idx="1"/>
          </p:nvPr>
        </p:nvPicPr>
        <p:blipFill>
          <a:blip r:embed="rId2" cstate="print"/>
          <a:srcRect/>
          <a:stretch>
            <a:fillRect/>
          </a:stretch>
        </p:blipFill>
        <p:spPr>
          <a:xfrm>
            <a:off x="558800" y="1935163"/>
            <a:ext cx="8026400" cy="4389437"/>
          </a:xfrm>
        </p:spPr>
      </p:pic>
      <p:pic>
        <p:nvPicPr>
          <p:cNvPr id="4" name="Picture 3" descr="C:\Documents and Settings\Gail\Local Settings\Temporary Internet Files\Content.IE5\J2S5H3B0\MCj02327920000[1].wmf"/>
          <p:cNvPicPr>
            <a:picLocks noChangeAspect="1" noChangeArrowheads="1"/>
          </p:cNvPicPr>
          <p:nvPr/>
        </p:nvPicPr>
        <p:blipFill>
          <a:blip r:embed="rId3" cstate="print"/>
          <a:srcRect/>
          <a:stretch>
            <a:fillRect/>
          </a:stretch>
        </p:blipFill>
        <p:spPr bwMode="auto">
          <a:xfrm rot="1817269">
            <a:off x="7197725" y="312738"/>
            <a:ext cx="1552575" cy="11620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7772400" cy="1219200"/>
          </a:xfrm>
        </p:spPr>
        <p:txBody>
          <a:bodyPr>
            <a:normAutofit fontScale="90000"/>
          </a:bodyPr>
          <a:lstStyle/>
          <a:p>
            <a:pPr algn="ctr" eaLnBrk="1" fontAlgn="auto" hangingPunct="1">
              <a:spcAft>
                <a:spcPts val="0"/>
              </a:spcAft>
              <a:defRPr/>
            </a:pPr>
            <a:r>
              <a:rPr lang="es-MX" sz="2700" dirty="0" smtClean="0"/>
              <a:t/>
            </a:r>
            <a:br>
              <a:rPr lang="es-MX" sz="2700" dirty="0" smtClean="0"/>
            </a:br>
            <a:r>
              <a:rPr lang="es-MX" sz="2700" dirty="0" smtClean="0"/>
              <a:t/>
            </a:r>
            <a:br>
              <a:rPr lang="es-MX" sz="2700" dirty="0" smtClean="0"/>
            </a:br>
            <a:r>
              <a:rPr lang="es-MX" sz="2700" dirty="0" smtClean="0"/>
              <a:t/>
            </a:r>
            <a:br>
              <a:rPr lang="es-MX" sz="2700" dirty="0" smtClean="0"/>
            </a:br>
            <a:r>
              <a:rPr lang="es-MX" sz="2700" dirty="0" smtClean="0"/>
              <a:t/>
            </a:r>
            <a:br>
              <a:rPr lang="es-MX" sz="2700" dirty="0" smtClean="0"/>
            </a:br>
            <a:r>
              <a:rPr lang="es-MX" sz="2700" dirty="0" smtClean="0"/>
              <a:t/>
            </a:r>
            <a:br>
              <a:rPr lang="es-MX" sz="2700" dirty="0" smtClean="0"/>
            </a:br>
            <a:r>
              <a:rPr lang="es-MX" sz="2700" dirty="0" smtClean="0"/>
              <a:t/>
            </a:r>
            <a:br>
              <a:rPr lang="es-MX" sz="2700" dirty="0" smtClean="0"/>
            </a:br>
            <a:r>
              <a:rPr lang="es-MX" sz="2700" dirty="0" smtClean="0"/>
              <a:t/>
            </a:r>
            <a:br>
              <a:rPr lang="es-MX" sz="2700" dirty="0" smtClean="0"/>
            </a:br>
            <a:r>
              <a:rPr lang="en-US" sz="2700" dirty="0" smtClean="0"/>
              <a:t/>
            </a:r>
            <a:br>
              <a:rPr lang="en-US" sz="2700" dirty="0" smtClean="0"/>
            </a:br>
            <a:r>
              <a:rPr lang="en-US" sz="2700" dirty="0" smtClean="0"/>
              <a:t/>
            </a:r>
            <a:br>
              <a:rPr lang="en-US" sz="2700" dirty="0" smtClean="0"/>
            </a:br>
            <a:r>
              <a:rPr lang="en-US" sz="2700" dirty="0" smtClean="0"/>
              <a:t/>
            </a:r>
            <a:br>
              <a:rPr lang="en-US" sz="2700" dirty="0" smtClean="0"/>
            </a:br>
            <a:r>
              <a:rPr lang="en-US" dirty="0" smtClean="0"/>
              <a:t/>
            </a:r>
            <a:br>
              <a:rPr lang="en-US" dirty="0" smtClean="0"/>
            </a:br>
            <a:r>
              <a:rPr lang="es-MX" b="1" dirty="0" smtClean="0"/>
              <a:t> </a:t>
            </a:r>
            <a:r>
              <a:rPr lang="es-MX" sz="5400" b="1" dirty="0" smtClean="0"/>
              <a:t> </a:t>
            </a:r>
            <a:r>
              <a:rPr lang="es-MX" sz="4400" b="1" dirty="0" smtClean="0"/>
              <a:t>Antes de leer</a:t>
            </a:r>
            <a:r>
              <a:rPr lang="es-MX" sz="5400" b="1" dirty="0" smtClean="0"/>
              <a:t/>
            </a:r>
            <a:br>
              <a:rPr lang="es-MX" sz="5400" b="1" dirty="0" smtClean="0"/>
            </a:br>
            <a:r>
              <a:rPr lang="es-MX" sz="5400" b="1" dirty="0" smtClean="0"/>
              <a:t> </a:t>
            </a:r>
            <a:r>
              <a:rPr lang="es-MX" sz="2200" b="1" dirty="0" smtClean="0"/>
              <a:t>Un espíritu aventurero:</a:t>
            </a:r>
            <a:r>
              <a:rPr lang="es-MX" sz="2200" dirty="0" smtClean="0"/>
              <a:t> </a:t>
            </a:r>
            <a:r>
              <a:rPr lang="es-MX" sz="2000" dirty="0" smtClean="0"/>
              <a:t>La exploración de los portugueses y los españoles </a:t>
            </a:r>
            <a:r>
              <a:rPr lang="en-US" sz="2000" dirty="0" smtClean="0"/>
              <a:t/>
            </a:r>
            <a:br>
              <a:rPr lang="en-US" sz="2000" dirty="0" smtClean="0"/>
            </a:br>
            <a:r>
              <a:rPr lang="es-MX" sz="2000" dirty="0" smtClean="0"/>
              <a:t>Términos geográficos</a:t>
            </a:r>
            <a:endParaRPr lang="en-US" sz="2000" dirty="0"/>
          </a:p>
        </p:txBody>
      </p:sp>
      <p:sp>
        <p:nvSpPr>
          <p:cNvPr id="3" name="Content Placeholder 2"/>
          <p:cNvSpPr>
            <a:spLocks noGrp="1"/>
          </p:cNvSpPr>
          <p:nvPr>
            <p:ph idx="1"/>
          </p:nvPr>
        </p:nvSpPr>
        <p:spPr>
          <a:xfrm>
            <a:off x="457200" y="1676400"/>
            <a:ext cx="8229600" cy="4648200"/>
          </a:xfrm>
        </p:spPr>
        <p:txBody>
          <a:bodyPr numCol="3">
            <a:normAutofit fontScale="70000" lnSpcReduction="20000"/>
          </a:bodyPr>
          <a:lstStyle/>
          <a:p>
            <a:pPr marL="274320" indent="-274320" eaLnBrk="1" fontAlgn="auto" hangingPunct="1">
              <a:spcAft>
                <a:spcPts val="0"/>
              </a:spcAft>
              <a:buClr>
                <a:schemeClr val="accent3"/>
              </a:buClr>
              <a:buFont typeface="Wingdings 2"/>
              <a:buNone/>
              <a:defRPr/>
            </a:pPr>
            <a:r>
              <a:rPr lang="es-MX" dirty="0" smtClean="0"/>
              <a:t>Océano Glacial Ártico</a:t>
            </a:r>
            <a:endParaRPr lang="en-US" dirty="0" smtClean="0"/>
          </a:p>
          <a:p>
            <a:pPr marL="274320" indent="-274320" eaLnBrk="1" fontAlgn="auto" hangingPunct="1">
              <a:spcAft>
                <a:spcPts val="0"/>
              </a:spcAft>
              <a:buClr>
                <a:schemeClr val="accent3"/>
              </a:buClr>
              <a:buFont typeface="Wingdings 2"/>
              <a:buNone/>
              <a:defRPr/>
            </a:pPr>
            <a:r>
              <a:rPr lang="es-MX" dirty="0" smtClean="0"/>
              <a:t>Océano Índico	</a:t>
            </a:r>
            <a:endParaRPr lang="en-US" dirty="0" smtClean="0"/>
          </a:p>
          <a:p>
            <a:pPr marL="274320" indent="-274320" eaLnBrk="1" fontAlgn="auto" hangingPunct="1">
              <a:spcAft>
                <a:spcPts val="0"/>
              </a:spcAft>
              <a:buClr>
                <a:schemeClr val="accent3"/>
              </a:buClr>
              <a:buFont typeface="Wingdings 2"/>
              <a:buNone/>
              <a:defRPr/>
            </a:pPr>
            <a:r>
              <a:rPr lang="es-MX" dirty="0" smtClean="0"/>
              <a:t>Océano Atlántico</a:t>
            </a:r>
            <a:endParaRPr lang="en-US" dirty="0" smtClean="0"/>
          </a:p>
          <a:p>
            <a:pPr marL="274320" indent="-274320" eaLnBrk="1" fontAlgn="auto" hangingPunct="1">
              <a:spcAft>
                <a:spcPts val="0"/>
              </a:spcAft>
              <a:buClr>
                <a:schemeClr val="accent3"/>
              </a:buClr>
              <a:buFont typeface="Wingdings 2"/>
              <a:buNone/>
              <a:defRPr/>
            </a:pPr>
            <a:r>
              <a:rPr lang="es-MX" dirty="0" smtClean="0"/>
              <a:t>Océano Pacífico</a:t>
            </a:r>
            <a:endParaRPr lang="en-US" dirty="0" smtClean="0"/>
          </a:p>
          <a:p>
            <a:pPr marL="274320" indent="-274320" eaLnBrk="1" fontAlgn="auto" hangingPunct="1">
              <a:spcAft>
                <a:spcPts val="0"/>
              </a:spcAft>
              <a:buClr>
                <a:schemeClr val="accent3"/>
              </a:buClr>
              <a:buFont typeface="Wingdings 2"/>
              <a:buNone/>
              <a:defRPr/>
            </a:pPr>
            <a:r>
              <a:rPr lang="es-MX" dirty="0" smtClean="0"/>
              <a:t>Mar Mediterráneo</a:t>
            </a:r>
            <a:endParaRPr lang="en-US" dirty="0" smtClean="0"/>
          </a:p>
          <a:p>
            <a:pPr marL="274320" indent="-274320" eaLnBrk="1" fontAlgn="auto" hangingPunct="1">
              <a:spcAft>
                <a:spcPts val="0"/>
              </a:spcAft>
              <a:buClr>
                <a:schemeClr val="accent3"/>
              </a:buClr>
              <a:buFont typeface="Wingdings 2"/>
              <a:buNone/>
              <a:defRPr/>
            </a:pPr>
            <a:r>
              <a:rPr lang="es-MX" dirty="0" smtClean="0"/>
              <a:t>Trópico de Cáncer</a:t>
            </a:r>
            <a:endParaRPr lang="en-US" dirty="0" smtClean="0"/>
          </a:p>
          <a:p>
            <a:pPr marL="274320" indent="-274320" eaLnBrk="1" fontAlgn="auto" hangingPunct="1">
              <a:spcAft>
                <a:spcPts val="0"/>
              </a:spcAft>
              <a:buClr>
                <a:schemeClr val="accent3"/>
              </a:buClr>
              <a:buFont typeface="Wingdings 2"/>
              <a:buNone/>
              <a:defRPr/>
            </a:pPr>
            <a:r>
              <a:rPr lang="es-MX" dirty="0" smtClean="0"/>
              <a:t>Trópico de Capricornio</a:t>
            </a:r>
            <a:endParaRPr lang="en-US" dirty="0" smtClean="0"/>
          </a:p>
          <a:p>
            <a:pPr marL="274320" indent="-274320" eaLnBrk="1" fontAlgn="auto" hangingPunct="1">
              <a:spcAft>
                <a:spcPts val="0"/>
              </a:spcAft>
              <a:buClr>
                <a:schemeClr val="accent3"/>
              </a:buClr>
              <a:buFont typeface="Wingdings 2"/>
              <a:buNone/>
              <a:defRPr/>
            </a:pPr>
            <a:r>
              <a:rPr lang="es-MX" dirty="0" smtClean="0"/>
              <a:t>Circulo Polar Ártico</a:t>
            </a:r>
            <a:endParaRPr lang="en-US" dirty="0" smtClean="0"/>
          </a:p>
          <a:p>
            <a:pPr marL="274320" indent="-274320" eaLnBrk="1" fontAlgn="auto" hangingPunct="1">
              <a:spcAft>
                <a:spcPts val="0"/>
              </a:spcAft>
              <a:buClr>
                <a:schemeClr val="accent3"/>
              </a:buClr>
              <a:buFont typeface="Wingdings 2"/>
              <a:buNone/>
              <a:defRPr/>
            </a:pPr>
            <a:r>
              <a:rPr lang="es-MX" dirty="0" smtClean="0"/>
              <a:t>Circulo Antártico</a:t>
            </a:r>
            <a:endParaRPr lang="en-US" dirty="0" smtClean="0"/>
          </a:p>
          <a:p>
            <a:pPr marL="274320" indent="-274320" eaLnBrk="1" fontAlgn="auto" hangingPunct="1">
              <a:spcAft>
                <a:spcPts val="0"/>
              </a:spcAft>
              <a:buClr>
                <a:schemeClr val="accent3"/>
              </a:buClr>
              <a:buFont typeface="Wingdings 2"/>
              <a:buNone/>
              <a:defRPr/>
            </a:pPr>
            <a:endParaRPr lang="es-MX" dirty="0" smtClean="0"/>
          </a:p>
          <a:p>
            <a:pPr marL="274320" indent="-274320" eaLnBrk="1" fontAlgn="auto" hangingPunct="1">
              <a:spcAft>
                <a:spcPts val="0"/>
              </a:spcAft>
              <a:buClr>
                <a:schemeClr val="accent3"/>
              </a:buClr>
              <a:buFont typeface="Wingdings 2"/>
              <a:buNone/>
              <a:defRPr/>
            </a:pPr>
            <a:endParaRPr lang="es-MX" dirty="0" smtClean="0"/>
          </a:p>
          <a:p>
            <a:pPr marL="274320" indent="-274320" eaLnBrk="1" fontAlgn="auto" hangingPunct="1">
              <a:spcAft>
                <a:spcPts val="0"/>
              </a:spcAft>
              <a:buClr>
                <a:schemeClr val="accent3"/>
              </a:buClr>
              <a:buFont typeface="Wingdings 2"/>
              <a:buNone/>
              <a:defRPr/>
            </a:pPr>
            <a:endParaRPr lang="es-MX" dirty="0" smtClean="0"/>
          </a:p>
          <a:p>
            <a:pPr marL="274320" indent="-274320" eaLnBrk="1" fontAlgn="auto" hangingPunct="1">
              <a:spcAft>
                <a:spcPts val="0"/>
              </a:spcAft>
              <a:buClr>
                <a:schemeClr val="accent3"/>
              </a:buClr>
              <a:buFont typeface="Wingdings 2"/>
              <a:buNone/>
              <a:defRPr/>
            </a:pPr>
            <a:endParaRPr lang="es-MX" dirty="0" smtClean="0"/>
          </a:p>
          <a:p>
            <a:pPr marL="274320" indent="-274320" eaLnBrk="1" fontAlgn="auto" hangingPunct="1">
              <a:spcAft>
                <a:spcPts val="0"/>
              </a:spcAft>
              <a:buClr>
                <a:schemeClr val="accent3"/>
              </a:buClr>
              <a:buFont typeface="Wingdings 2"/>
              <a:buNone/>
              <a:defRPr/>
            </a:pPr>
            <a:endParaRPr lang="es-MX" dirty="0" smtClean="0"/>
          </a:p>
          <a:p>
            <a:pPr marL="274320" indent="-274320" eaLnBrk="1" fontAlgn="auto" hangingPunct="1">
              <a:spcAft>
                <a:spcPts val="0"/>
              </a:spcAft>
              <a:buClr>
                <a:schemeClr val="accent3"/>
              </a:buClr>
              <a:buFont typeface="Wingdings 2"/>
              <a:buNone/>
              <a:defRPr/>
            </a:pPr>
            <a:endParaRPr lang="es-MX" dirty="0" smtClean="0"/>
          </a:p>
          <a:p>
            <a:pPr marL="274320" indent="-274320" eaLnBrk="1" fontAlgn="auto" hangingPunct="1">
              <a:spcAft>
                <a:spcPts val="0"/>
              </a:spcAft>
              <a:buClr>
                <a:schemeClr val="accent3"/>
              </a:buClr>
              <a:buFont typeface="Wingdings 2"/>
              <a:buNone/>
              <a:defRPr/>
            </a:pPr>
            <a:endParaRPr lang="es-MX" dirty="0" smtClean="0"/>
          </a:p>
          <a:p>
            <a:pPr marL="274320" indent="-274320" eaLnBrk="1" fontAlgn="auto" hangingPunct="1">
              <a:spcAft>
                <a:spcPts val="0"/>
              </a:spcAft>
              <a:buClr>
                <a:schemeClr val="accent3"/>
              </a:buClr>
              <a:buFont typeface="Wingdings 2"/>
              <a:buNone/>
              <a:defRPr/>
            </a:pPr>
            <a:r>
              <a:rPr lang="es-MX" dirty="0" smtClean="0"/>
              <a:t>	El ecuador</a:t>
            </a:r>
            <a:endParaRPr lang="en-US" dirty="0" smtClean="0"/>
          </a:p>
          <a:p>
            <a:pPr marL="274320" indent="-274320" eaLnBrk="1" fontAlgn="auto" hangingPunct="1">
              <a:spcAft>
                <a:spcPts val="0"/>
              </a:spcAft>
              <a:buClr>
                <a:schemeClr val="accent3"/>
              </a:buClr>
              <a:buFont typeface="Wingdings 2"/>
              <a:buNone/>
              <a:defRPr/>
            </a:pPr>
            <a:r>
              <a:rPr lang="es-MX" dirty="0" smtClean="0"/>
              <a:t>     Norteamérica</a:t>
            </a:r>
            <a:endParaRPr lang="en-US" dirty="0" smtClean="0"/>
          </a:p>
          <a:p>
            <a:pPr marL="274320" indent="-274320" eaLnBrk="1" fontAlgn="auto" hangingPunct="1">
              <a:spcAft>
                <a:spcPts val="0"/>
              </a:spcAft>
              <a:buClr>
                <a:schemeClr val="accent3"/>
              </a:buClr>
              <a:buFont typeface="Wingdings 2"/>
              <a:buNone/>
              <a:defRPr/>
            </a:pPr>
            <a:r>
              <a:rPr lang="es-MX" dirty="0" smtClean="0"/>
              <a:t>     América Central</a:t>
            </a:r>
            <a:endParaRPr lang="en-US" dirty="0" smtClean="0"/>
          </a:p>
          <a:p>
            <a:pPr marL="274320" indent="-274320" eaLnBrk="1" fontAlgn="auto" hangingPunct="1">
              <a:spcAft>
                <a:spcPts val="0"/>
              </a:spcAft>
              <a:buClr>
                <a:schemeClr val="accent3"/>
              </a:buClr>
              <a:buFont typeface="Wingdings 2"/>
              <a:buNone/>
              <a:defRPr/>
            </a:pPr>
            <a:r>
              <a:rPr lang="es-MX" dirty="0" smtClean="0"/>
              <a:t>     Sudamérica</a:t>
            </a:r>
            <a:endParaRPr lang="en-US" dirty="0" smtClean="0"/>
          </a:p>
          <a:p>
            <a:pPr marL="274320" indent="-274320" eaLnBrk="1" fontAlgn="auto" hangingPunct="1">
              <a:spcAft>
                <a:spcPts val="0"/>
              </a:spcAft>
              <a:buClr>
                <a:schemeClr val="accent3"/>
              </a:buClr>
              <a:buFont typeface="Wingdings 2"/>
              <a:buNone/>
              <a:defRPr/>
            </a:pPr>
            <a:r>
              <a:rPr lang="es-MX" dirty="0" smtClean="0"/>
              <a:t>     Europa</a:t>
            </a:r>
            <a:endParaRPr lang="en-US" dirty="0" smtClean="0"/>
          </a:p>
          <a:p>
            <a:pPr marL="274320" indent="-274320" eaLnBrk="1" fontAlgn="auto" hangingPunct="1">
              <a:spcAft>
                <a:spcPts val="0"/>
              </a:spcAft>
              <a:buClr>
                <a:schemeClr val="accent3"/>
              </a:buClr>
              <a:buFont typeface="Wingdings 2"/>
              <a:buNone/>
              <a:defRPr/>
            </a:pPr>
            <a:r>
              <a:rPr lang="es-MX" dirty="0" smtClean="0"/>
              <a:t>     África</a:t>
            </a:r>
            <a:endParaRPr lang="en-US" dirty="0" smtClean="0"/>
          </a:p>
          <a:p>
            <a:pPr marL="274320" indent="-274320" eaLnBrk="1" fontAlgn="auto" hangingPunct="1">
              <a:spcAft>
                <a:spcPts val="0"/>
              </a:spcAft>
              <a:buClr>
                <a:schemeClr val="accent3"/>
              </a:buClr>
              <a:buFont typeface="Wingdings 2"/>
              <a:buNone/>
              <a:defRPr/>
            </a:pPr>
            <a:r>
              <a:rPr lang="es-MX" dirty="0" smtClean="0"/>
              <a:t>     Asia</a:t>
            </a:r>
            <a:endParaRPr lang="en-US" dirty="0" smtClean="0"/>
          </a:p>
          <a:p>
            <a:pPr marL="274320" indent="-274320" eaLnBrk="1" fontAlgn="auto" hangingPunct="1">
              <a:spcAft>
                <a:spcPts val="0"/>
              </a:spcAft>
              <a:buClr>
                <a:schemeClr val="accent3"/>
              </a:buClr>
              <a:buFont typeface="Wingdings 2"/>
              <a:buNone/>
              <a:defRPr/>
            </a:pPr>
            <a:r>
              <a:rPr lang="es-MX" dirty="0" smtClean="0"/>
              <a:t>     Australia	</a:t>
            </a:r>
            <a:endParaRPr lang="en-US" dirty="0" smtClean="0"/>
          </a:p>
          <a:p>
            <a:pPr marL="274320" indent="-274320" eaLnBrk="1" fontAlgn="auto" hangingPunct="1">
              <a:spcAft>
                <a:spcPts val="0"/>
              </a:spcAft>
              <a:buClr>
                <a:schemeClr val="accent3"/>
              </a:buClr>
              <a:buFont typeface="Wingdings 2"/>
              <a:buNone/>
              <a:defRPr/>
            </a:pPr>
            <a:r>
              <a:rPr lang="es-MX" dirty="0" smtClean="0"/>
              <a:t>     Antártica</a:t>
            </a:r>
            <a:endParaRPr lang="en-US" dirty="0" smtClean="0"/>
          </a:p>
          <a:p>
            <a:pPr marL="274320" indent="-274320" eaLnBrk="1" fontAlgn="auto" hangingPunct="1">
              <a:spcAft>
                <a:spcPts val="0"/>
              </a:spcAft>
              <a:buClr>
                <a:schemeClr val="accent3"/>
              </a:buClr>
              <a:buFont typeface="Wingdings 2"/>
              <a:buNone/>
              <a:defRPr/>
            </a:pPr>
            <a:endParaRPr lang="es-MX" dirty="0" smtClean="0"/>
          </a:p>
          <a:p>
            <a:pPr marL="274320" indent="-274320" eaLnBrk="1" fontAlgn="auto" hangingPunct="1">
              <a:spcAft>
                <a:spcPts val="0"/>
              </a:spcAft>
              <a:buClr>
                <a:schemeClr val="accent3"/>
              </a:buClr>
              <a:buFont typeface="Wingdings 2"/>
              <a:buNone/>
              <a:defRPr/>
            </a:pPr>
            <a:endParaRPr lang="es-MX" dirty="0" smtClean="0"/>
          </a:p>
          <a:p>
            <a:pPr marL="274320" indent="-274320" eaLnBrk="1" fontAlgn="auto" hangingPunct="1">
              <a:spcAft>
                <a:spcPts val="0"/>
              </a:spcAft>
              <a:buClr>
                <a:schemeClr val="accent3"/>
              </a:buClr>
              <a:buFont typeface="Wingdings 2"/>
              <a:buNone/>
              <a:defRPr/>
            </a:pPr>
            <a:endParaRPr lang="es-MX" dirty="0" smtClean="0"/>
          </a:p>
          <a:p>
            <a:pPr marL="274320" indent="-274320" eaLnBrk="1" fontAlgn="auto" hangingPunct="1">
              <a:spcAft>
                <a:spcPts val="0"/>
              </a:spcAft>
              <a:buClr>
                <a:schemeClr val="accent3"/>
              </a:buClr>
              <a:buFont typeface="Wingdings 2"/>
              <a:buNone/>
              <a:defRPr/>
            </a:pPr>
            <a:endParaRPr lang="es-MX" dirty="0" smtClean="0"/>
          </a:p>
          <a:p>
            <a:pPr marL="274320" indent="-274320" eaLnBrk="1" fontAlgn="auto" hangingPunct="1">
              <a:spcAft>
                <a:spcPts val="0"/>
              </a:spcAft>
              <a:buClr>
                <a:schemeClr val="accent3"/>
              </a:buClr>
              <a:buFont typeface="Wingdings 2"/>
              <a:buNone/>
              <a:defRPr/>
            </a:pPr>
            <a:endParaRPr lang="es-MX" dirty="0" smtClean="0"/>
          </a:p>
          <a:p>
            <a:pPr marL="274320" indent="-274320" eaLnBrk="1" fontAlgn="auto" hangingPunct="1">
              <a:spcAft>
                <a:spcPts val="0"/>
              </a:spcAft>
              <a:buClr>
                <a:schemeClr val="accent3"/>
              </a:buClr>
              <a:buFont typeface="Wingdings 2"/>
              <a:buNone/>
              <a:defRPr/>
            </a:pPr>
            <a:endParaRPr lang="es-MX" dirty="0" smtClean="0"/>
          </a:p>
          <a:p>
            <a:pPr marL="274320" indent="-274320" eaLnBrk="1" fontAlgn="auto" hangingPunct="1">
              <a:spcAft>
                <a:spcPts val="0"/>
              </a:spcAft>
              <a:buClr>
                <a:schemeClr val="accent3"/>
              </a:buClr>
              <a:buFont typeface="Wingdings 2"/>
              <a:buNone/>
              <a:defRPr/>
            </a:pPr>
            <a:endParaRPr lang="es-MX" dirty="0" smtClean="0"/>
          </a:p>
          <a:p>
            <a:pPr marL="274320" indent="-274320" eaLnBrk="1" fontAlgn="auto" hangingPunct="1">
              <a:spcAft>
                <a:spcPts val="0"/>
              </a:spcAft>
              <a:buClr>
                <a:schemeClr val="accent3"/>
              </a:buClr>
              <a:buFont typeface="Wingdings 2"/>
              <a:buNone/>
              <a:defRPr/>
            </a:pPr>
            <a:r>
              <a:rPr lang="es-MX" dirty="0" smtClean="0"/>
              <a:t>	España</a:t>
            </a:r>
            <a:endParaRPr lang="en-US" dirty="0" smtClean="0"/>
          </a:p>
          <a:p>
            <a:pPr marL="274320" indent="-274320" eaLnBrk="1" fontAlgn="auto" hangingPunct="1">
              <a:spcAft>
                <a:spcPts val="0"/>
              </a:spcAft>
              <a:buClr>
                <a:schemeClr val="accent3"/>
              </a:buClr>
              <a:buFont typeface="Wingdings 2"/>
              <a:buNone/>
              <a:defRPr/>
            </a:pPr>
            <a:r>
              <a:rPr lang="es-MX" dirty="0" smtClean="0"/>
              <a:t>	México</a:t>
            </a:r>
            <a:endParaRPr lang="en-US" dirty="0" smtClean="0"/>
          </a:p>
          <a:p>
            <a:pPr marL="274320" indent="-274320" eaLnBrk="1" fontAlgn="auto" hangingPunct="1">
              <a:spcAft>
                <a:spcPts val="0"/>
              </a:spcAft>
              <a:buClr>
                <a:schemeClr val="accent3"/>
              </a:buClr>
              <a:buFont typeface="Wingdings 2"/>
              <a:buNone/>
              <a:defRPr/>
            </a:pPr>
            <a:r>
              <a:rPr lang="es-MX" dirty="0" smtClean="0"/>
              <a:t>	India</a:t>
            </a:r>
            <a:endParaRPr lang="en-US" dirty="0" smtClean="0"/>
          </a:p>
          <a:p>
            <a:pPr marL="274320" indent="-274320" eaLnBrk="1" fontAlgn="auto" hangingPunct="1">
              <a:spcAft>
                <a:spcPts val="0"/>
              </a:spcAft>
              <a:buClr>
                <a:schemeClr val="accent3"/>
              </a:buClr>
              <a:buFont typeface="Wingdings 2"/>
              <a:buNone/>
              <a:defRPr/>
            </a:pPr>
            <a:r>
              <a:rPr lang="es-MX" dirty="0" smtClean="0"/>
              <a:t>	China</a:t>
            </a:r>
            <a:endParaRPr lang="en-US" dirty="0" smtClean="0"/>
          </a:p>
          <a:p>
            <a:pPr marL="274320" indent="-274320" eaLnBrk="1" fontAlgn="auto" hangingPunct="1">
              <a:spcAft>
                <a:spcPts val="0"/>
              </a:spcAft>
              <a:buClr>
                <a:schemeClr val="accent3"/>
              </a:buClr>
              <a:buFont typeface="Wingdings 2"/>
              <a:buNone/>
              <a:defRPr/>
            </a:pPr>
            <a:r>
              <a:rPr lang="es-MX" dirty="0" smtClean="0"/>
              <a:t>	Filipinas</a:t>
            </a:r>
            <a:endParaRPr lang="en-US" dirty="0" smtClean="0"/>
          </a:p>
          <a:p>
            <a:pPr marL="274320" indent="-274320" eaLnBrk="1" fontAlgn="auto" hangingPunct="1">
              <a:spcAft>
                <a:spcPts val="0"/>
              </a:spcAft>
              <a:buClr>
                <a:schemeClr val="accent3"/>
              </a:buClr>
              <a:buFont typeface="Wingdings 2"/>
              <a:buNone/>
              <a:defRPr/>
            </a:pPr>
            <a:r>
              <a:rPr lang="es-MX" dirty="0" smtClean="0"/>
              <a:t>	Acapulco</a:t>
            </a:r>
            <a:endParaRPr lang="en-US" dirty="0" smtClean="0"/>
          </a:p>
          <a:p>
            <a:pPr marL="274320" indent="-274320" eaLnBrk="1" fontAlgn="auto" hangingPunct="1">
              <a:spcAft>
                <a:spcPts val="0"/>
              </a:spcAft>
              <a:buClr>
                <a:schemeClr val="accent3"/>
              </a:buClr>
              <a:buFont typeface="Wingdings 2"/>
              <a:buNone/>
              <a:defRPr/>
            </a:pPr>
            <a:r>
              <a:rPr lang="es-MX" dirty="0" smtClean="0"/>
              <a:t>	Puebla</a:t>
            </a:r>
            <a:endParaRPr lang="en-US" dirty="0" smtClean="0"/>
          </a:p>
          <a:p>
            <a:pPr marL="274320" indent="-274320" eaLnBrk="1" fontAlgn="auto" hangingPunct="1">
              <a:spcAft>
                <a:spcPts val="0"/>
              </a:spcAft>
              <a:buClr>
                <a:schemeClr val="accent3"/>
              </a:buClr>
              <a:buFont typeface="Wingdings 2"/>
              <a:buNone/>
              <a:defRPr/>
            </a:pPr>
            <a:r>
              <a:rPr lang="es-MX" dirty="0" smtClean="0"/>
              <a:t>	Madrás</a:t>
            </a:r>
            <a:endParaRPr lang="en-US" dirty="0" smtClean="0"/>
          </a:p>
          <a:p>
            <a:pPr marL="274320" indent="-274320" eaLnBrk="1" fontAlgn="auto" hangingPunct="1">
              <a:spcAft>
                <a:spcPts val="0"/>
              </a:spcAft>
              <a:buClr>
                <a:schemeClr val="accent3"/>
              </a:buClr>
              <a:buFont typeface="Wingdings 2"/>
              <a:buNone/>
              <a:defRPr/>
            </a:pPr>
            <a:r>
              <a:rPr lang="es-MX" dirty="0" smtClean="0"/>
              <a:t>	Manila</a:t>
            </a:r>
          </a:p>
          <a:p>
            <a:pPr marL="274320" indent="-274320" eaLnBrk="1" fontAlgn="auto" hangingPunct="1">
              <a:spcAft>
                <a:spcPts val="0"/>
              </a:spcAft>
              <a:buClr>
                <a:schemeClr val="accent3"/>
              </a:buClr>
              <a:buFont typeface="Wingdings 2"/>
              <a:buNone/>
              <a:defRPr/>
            </a:pPr>
            <a:endParaRPr lang="en-US" dirty="0" smtClean="0"/>
          </a:p>
          <a:p>
            <a:pPr marL="274320" indent="-274320" eaLnBrk="1" fontAlgn="auto" hangingPunct="1">
              <a:spcAft>
                <a:spcPts val="0"/>
              </a:spcAft>
              <a:buClr>
                <a:schemeClr val="accent3"/>
              </a:buClr>
              <a:buFont typeface="Wingdings 2"/>
              <a:buNone/>
              <a:defRPr/>
            </a:pPr>
            <a:r>
              <a:rPr lang="es-MX" i="1" dirty="0" smtClean="0"/>
              <a:t/>
            </a:r>
            <a:br>
              <a:rPr lang="es-MX" i="1" dirty="0" smtClean="0"/>
            </a:br>
            <a:r>
              <a:rPr lang="es-MX" i="1" dirty="0" smtClean="0"/>
              <a:t> </a:t>
            </a:r>
            <a:endParaRPr lang="en-US" dirty="0" smtClean="0"/>
          </a:p>
          <a:p>
            <a:pPr marL="274320" indent="-274320" eaLnBrk="1" fontAlgn="auto" hangingPunct="1">
              <a:spcAft>
                <a:spcPts val="0"/>
              </a:spcAft>
              <a:buClr>
                <a:schemeClr val="accent3"/>
              </a:buClr>
              <a:buFont typeface="Wingdings 2"/>
              <a:buNone/>
              <a:defRPr/>
            </a:pPr>
            <a:r>
              <a:rPr lang="es-MX" dirty="0" smtClean="0"/>
              <a:t> </a:t>
            </a:r>
            <a:endParaRPr lang="en-US" dirty="0" smtClean="0"/>
          </a:p>
          <a:p>
            <a:pPr marL="274320" indent="-274320" eaLnBrk="1" fontAlgn="auto" hangingPunct="1">
              <a:spcAft>
                <a:spcPts val="0"/>
              </a:spcAft>
              <a:buClr>
                <a:schemeClr val="accent3"/>
              </a:buClr>
              <a:buFont typeface="Wingdings 2"/>
              <a:buNone/>
              <a:defRPr/>
            </a:pPr>
            <a:r>
              <a:rPr lang="es-MX" dirty="0" smtClean="0"/>
              <a:t> </a:t>
            </a:r>
            <a:endParaRPr lang="en-US" dirty="0" smtClean="0"/>
          </a:p>
          <a:p>
            <a:pPr marL="274320" indent="-274320" eaLnBrk="1" fontAlgn="auto" hangingPunct="1">
              <a:spcAft>
                <a:spcPts val="0"/>
              </a:spcAft>
              <a:buClr>
                <a:schemeClr val="accent3"/>
              </a:buClr>
              <a:buFont typeface="Wingdings 2"/>
              <a:buChar char=""/>
              <a:defRPr/>
            </a:pPr>
            <a:endParaRPr lang="en-US" dirty="0"/>
          </a:p>
        </p:txBody>
      </p:sp>
      <p:pic>
        <p:nvPicPr>
          <p:cNvPr id="16388" name="Picture 3" descr="C:\Documents and Settings\Gail\Local Settings\Temporary Internet Files\Content.IE5\223BCOTH\MCj04380630000[1].png"/>
          <p:cNvPicPr>
            <a:picLocks noChangeAspect="1" noChangeArrowheads="1"/>
          </p:cNvPicPr>
          <p:nvPr/>
        </p:nvPicPr>
        <p:blipFill>
          <a:blip r:embed="rId2" cstate="print"/>
          <a:srcRect/>
          <a:stretch>
            <a:fillRect/>
          </a:stretch>
        </p:blipFill>
        <p:spPr bwMode="auto">
          <a:xfrm>
            <a:off x="1905000" y="4800600"/>
            <a:ext cx="1447800" cy="1266825"/>
          </a:xfrm>
          <a:prstGeom prst="rect">
            <a:avLst/>
          </a:prstGeom>
          <a:noFill/>
          <a:ln w="9525">
            <a:noFill/>
            <a:miter lim="800000"/>
            <a:headEnd/>
            <a:tailEnd/>
          </a:ln>
        </p:spPr>
      </p:pic>
      <p:pic>
        <p:nvPicPr>
          <p:cNvPr id="5" name="Picture 4" descr="C:\Documents and Settings\Gail\Local Settings\Temporary Internet Files\Content.IE5\2X32KKCJ\MCj04380650000[1].png"/>
          <p:cNvPicPr>
            <a:picLocks noChangeAspect="1" noChangeArrowheads="1"/>
          </p:cNvPicPr>
          <p:nvPr/>
        </p:nvPicPr>
        <p:blipFill>
          <a:blip r:embed="rId3" cstate="print"/>
          <a:srcRect/>
          <a:stretch>
            <a:fillRect/>
          </a:stretch>
        </p:blipFill>
        <p:spPr bwMode="auto">
          <a:xfrm>
            <a:off x="3657600" y="4800600"/>
            <a:ext cx="1390650" cy="1343025"/>
          </a:xfrm>
          <a:prstGeom prst="rect">
            <a:avLst/>
          </a:prstGeom>
          <a:noFill/>
          <a:ln w="9525">
            <a:noFill/>
            <a:miter lim="800000"/>
            <a:headEnd/>
            <a:tailEnd/>
          </a:ln>
        </p:spPr>
      </p:pic>
      <p:pic>
        <p:nvPicPr>
          <p:cNvPr id="16390" name="Picture 5" descr="C:\Documents and Settings\Gail\Local Settings\Temporary Internet Files\Content.IE5\FEDYZZJ0\MCj04380660000[1].png"/>
          <p:cNvPicPr>
            <a:picLocks noChangeAspect="1" noChangeArrowheads="1"/>
          </p:cNvPicPr>
          <p:nvPr/>
        </p:nvPicPr>
        <p:blipFill>
          <a:blip r:embed="rId4" cstate="print"/>
          <a:srcRect/>
          <a:stretch>
            <a:fillRect/>
          </a:stretch>
        </p:blipFill>
        <p:spPr bwMode="auto">
          <a:xfrm>
            <a:off x="5334000" y="4724400"/>
            <a:ext cx="1466850" cy="13430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srcRect/>
          <a:stretch>
            <a:fillRect/>
          </a:stretch>
        </p:blipFill>
        <p:spPr bwMode="auto">
          <a:xfrm>
            <a:off x="152400" y="4343400"/>
            <a:ext cx="1371600" cy="2286000"/>
          </a:xfrm>
          <a:prstGeom prst="rect">
            <a:avLst/>
          </a:prstGeom>
          <a:noFill/>
          <a:ln w="9525">
            <a:noFill/>
            <a:miter lim="800000"/>
            <a:headEnd/>
            <a:tailEnd/>
          </a:ln>
        </p:spPr>
      </p:pic>
      <p:sp>
        <p:nvSpPr>
          <p:cNvPr id="17410" name="Title 1"/>
          <p:cNvSpPr>
            <a:spLocks noGrp="1"/>
          </p:cNvSpPr>
          <p:nvPr>
            <p:ph type="title"/>
          </p:nvPr>
        </p:nvSpPr>
        <p:spPr/>
        <p:txBody>
          <a:bodyPr/>
          <a:lstStyle/>
          <a:p>
            <a:pPr algn="ctr" eaLnBrk="1" hangingPunct="1"/>
            <a:r>
              <a:rPr lang="es-MX" b="1" smtClean="0"/>
              <a:t>La lectura: La China Poblana</a:t>
            </a:r>
            <a:r>
              <a:rPr lang="en-US" b="1" smtClean="0"/>
              <a:t/>
            </a:r>
            <a:br>
              <a:rPr lang="en-US" b="1" smtClean="0"/>
            </a:br>
            <a:r>
              <a:rPr lang="en-US" sz="2000" i="1" smtClean="0"/>
              <a:t>Esta leyenda nos cuenta la historia de una princesa india y su llegada a México.</a:t>
            </a:r>
            <a:endParaRPr lang="en-US" i="1" smtClean="0"/>
          </a:p>
        </p:txBody>
      </p:sp>
      <p:sp>
        <p:nvSpPr>
          <p:cNvPr id="3" name="Content Placeholder 2"/>
          <p:cNvSpPr>
            <a:spLocks noGrp="1"/>
          </p:cNvSpPr>
          <p:nvPr>
            <p:ph idx="1"/>
          </p:nvPr>
        </p:nvSpPr>
        <p:spPr/>
        <p:txBody>
          <a:bodyPr>
            <a:normAutofit fontScale="92500" lnSpcReduction="10000"/>
          </a:bodyPr>
          <a:lstStyle/>
          <a:p>
            <a:pPr marL="274320" indent="-274320" eaLnBrk="1" fontAlgn="auto" hangingPunct="1">
              <a:spcAft>
                <a:spcPts val="0"/>
              </a:spcAft>
              <a:buClr>
                <a:schemeClr val="accent3"/>
              </a:buClr>
              <a:buFont typeface="Wingdings 2"/>
              <a:buNone/>
              <a:defRPr/>
            </a:pPr>
            <a:r>
              <a:rPr lang="es-MX" dirty="0" smtClean="0"/>
              <a:t>		En la costa de la India vivía una princesa hermosa con su familia. Un día, ella y su criada fueron al puerto para ver los barcos grandes y pequeños que salían para otras partes del mundo. En uno de los barcos había hombres malos que decían ser comerciantes, pero no era verdad. Eran feroces piratas chinos.</a:t>
            </a:r>
            <a:endParaRPr lang="en-US" dirty="0" smtClean="0"/>
          </a:p>
          <a:p>
            <a:pPr marL="274320" indent="-274320" eaLnBrk="1" fontAlgn="auto" hangingPunct="1">
              <a:spcAft>
                <a:spcPts val="0"/>
              </a:spcAft>
              <a:buClr>
                <a:schemeClr val="accent3"/>
              </a:buClr>
              <a:buFont typeface="Wingdings 2"/>
              <a:buNone/>
              <a:defRPr/>
            </a:pPr>
            <a:r>
              <a:rPr lang="es-MX" dirty="0" smtClean="0"/>
              <a:t>		Cuando los piratas vieron a la princesa de diez años con su vestido elegante y sus hermosas joyas, se dijeron los unos a los otros:</a:t>
            </a:r>
            <a:endParaRPr lang="en-US" dirty="0" smtClean="0"/>
          </a:p>
          <a:p>
            <a:pPr marL="274320" indent="-274320" eaLnBrk="1" fontAlgn="auto" hangingPunct="1">
              <a:spcAft>
                <a:spcPts val="0"/>
              </a:spcAft>
              <a:buClr>
                <a:schemeClr val="accent3"/>
              </a:buClr>
              <a:buFont typeface="Wingdings 2"/>
              <a:buNone/>
              <a:defRPr/>
            </a:pPr>
            <a:r>
              <a:rPr lang="es-MX" dirty="0" smtClean="0"/>
              <a:t>	__Vamos a raptar a la niña y llevarla a Manila en</a:t>
            </a:r>
            <a:r>
              <a:rPr lang="es-MX" dirty="0" smtClean="0">
                <a:solidFill>
                  <a:srgbClr val="FF0000"/>
                </a:solidFill>
              </a:rPr>
              <a:t> </a:t>
            </a:r>
            <a:r>
              <a:rPr lang="es-MX" dirty="0" smtClean="0"/>
              <a:t> las Filipinas. Allí podemos venderla a un precio muy bueno.</a:t>
            </a:r>
            <a:endParaRPr lang="en-US" dirty="0" smtClean="0"/>
          </a:p>
          <a:p>
            <a:pPr marL="274320" indent="-274320" eaLnBrk="1" fontAlgn="auto" hangingPunct="1">
              <a:spcAft>
                <a:spcPts val="0"/>
              </a:spcAft>
              <a:buClr>
                <a:schemeClr val="accent3"/>
              </a:buClr>
              <a:buFont typeface="Wingdings 2"/>
              <a:buNone/>
              <a:defRPr/>
            </a:pPr>
            <a:r>
              <a:rPr lang="es-MX" dirty="0" smtClean="0"/>
              <a:t>		Y eso fue lo que hicieron.</a:t>
            </a:r>
            <a:endParaRPr lang="en-US" dirty="0" smtClean="0"/>
          </a:p>
          <a:p>
            <a:pPr marL="274320" indent="-274320" eaLnBrk="1" fontAlgn="auto" hangingPunct="1">
              <a:spcAft>
                <a:spcPts val="0"/>
              </a:spcAft>
              <a:buClr>
                <a:schemeClr val="accent3"/>
              </a:buClr>
              <a:buFont typeface="Wingdings 2"/>
              <a:buChar char=""/>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16" fill="hold" nodeType="clickEffect">
                                  <p:stCondLst>
                                    <p:cond delay="0"/>
                                  </p:stCondLst>
                                  <p:childTnLst>
                                    <p:animEffect transition="out" filter="box(in)">
                                      <p:cBhvr>
                                        <p:cTn id="6" dur="2000"/>
                                        <p:tgtEl>
                                          <p:spTgt spid="5"/>
                                        </p:tgtEl>
                                      </p:cBhvr>
                                    </p:animEffect>
                                    <p:set>
                                      <p:cBhvr>
                                        <p:cTn id="7" dur="1" fill="hold">
                                          <p:stCondLst>
                                            <p:cond delay="1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7" name="Picture 5" descr="C:\Documents and Settings\Gail\Local Settings\Temporary Internet Files\Content.IE5\8CCDU143\MCj02507180000[1].wmf"/>
          <p:cNvPicPr>
            <a:picLocks noChangeAspect="1" noChangeArrowheads="1"/>
          </p:cNvPicPr>
          <p:nvPr/>
        </p:nvPicPr>
        <p:blipFill>
          <a:blip r:embed="rId2" cstate="print"/>
          <a:srcRect/>
          <a:stretch>
            <a:fillRect/>
          </a:stretch>
        </p:blipFill>
        <p:spPr bwMode="auto">
          <a:xfrm>
            <a:off x="6629401" y="0"/>
            <a:ext cx="2057400" cy="1626096"/>
          </a:xfrm>
          <a:prstGeom prst="rect">
            <a:avLst/>
          </a:prstGeom>
          <a:noFill/>
        </p:spPr>
      </p:pic>
      <p:sp>
        <p:nvSpPr>
          <p:cNvPr id="4" name="Content Placeholder 3"/>
          <p:cNvSpPr>
            <a:spLocks noGrp="1"/>
          </p:cNvSpPr>
          <p:nvPr>
            <p:ph idx="1"/>
          </p:nvPr>
        </p:nvSpPr>
        <p:spPr>
          <a:xfrm>
            <a:off x="685800" y="533400"/>
            <a:ext cx="8229600" cy="6324600"/>
          </a:xfrm>
        </p:spPr>
        <p:txBody>
          <a:bodyPr>
            <a:normAutofit fontScale="32500" lnSpcReduction="20000"/>
          </a:bodyPr>
          <a:lstStyle/>
          <a:p>
            <a:pPr marL="274320" indent="-274320" eaLnBrk="1" fontAlgn="auto" hangingPunct="1">
              <a:spcAft>
                <a:spcPts val="0"/>
              </a:spcAft>
              <a:buClr>
                <a:schemeClr val="accent3"/>
              </a:buClr>
              <a:buFont typeface="Wingdings 2"/>
              <a:buNone/>
              <a:defRPr/>
            </a:pPr>
            <a:r>
              <a:rPr lang="es-MX" dirty="0" smtClean="0"/>
              <a:t>		</a:t>
            </a:r>
          </a:p>
          <a:p>
            <a:pPr marL="274320" indent="-274320" eaLnBrk="1" fontAlgn="auto" hangingPunct="1">
              <a:spcAft>
                <a:spcPts val="0"/>
              </a:spcAft>
              <a:buClr>
                <a:schemeClr val="accent3"/>
              </a:buClr>
              <a:buFont typeface="Wingdings 2"/>
              <a:buNone/>
              <a:defRPr/>
            </a:pPr>
            <a:endParaRPr lang="es-MX" sz="7400" dirty="0" smtClean="0"/>
          </a:p>
          <a:p>
            <a:pPr marL="274320" indent="-274320" eaLnBrk="1" fontAlgn="auto" hangingPunct="1">
              <a:spcAft>
                <a:spcPts val="0"/>
              </a:spcAft>
              <a:buClr>
                <a:schemeClr val="accent3"/>
              </a:buClr>
              <a:buFont typeface="Wingdings 2"/>
              <a:buNone/>
              <a:defRPr/>
            </a:pPr>
            <a:r>
              <a:rPr lang="es-MX" sz="7400" dirty="0" smtClean="0"/>
              <a:t>		Afortunadamente en Manila, un buen hombre, el capitán de un barco español que iba con mercancías a Acapulco, compró a la princesa. Y como era el día de Santa Catalina, le dio el nombre de Catalina a la muchacha.</a:t>
            </a:r>
            <a:endParaRPr lang="en-US" sz="7400" dirty="0" smtClean="0"/>
          </a:p>
          <a:p>
            <a:pPr marL="274320" indent="-274320" eaLnBrk="1" fontAlgn="auto" hangingPunct="1">
              <a:spcAft>
                <a:spcPts val="0"/>
              </a:spcAft>
              <a:buClr>
                <a:schemeClr val="accent3"/>
              </a:buClr>
              <a:buFont typeface="Wingdings 2"/>
              <a:buNone/>
              <a:defRPr/>
            </a:pPr>
            <a:r>
              <a:rPr lang="es-MX" sz="7400" dirty="0" smtClean="0"/>
              <a:t>		Catalina estaba contenta con su nuevo amo, pero el viaje a Acapulco era de muchos meses. La pobre Catalina estaba cansada y triste porque ella no sabía lo que le iba a pasar en  Acapulco.</a:t>
            </a:r>
            <a:endParaRPr lang="en-US" sz="7400" dirty="0" smtClean="0"/>
          </a:p>
          <a:p>
            <a:pPr marL="274320" indent="-274320" eaLnBrk="1" fontAlgn="auto" hangingPunct="1">
              <a:spcAft>
                <a:spcPts val="0"/>
              </a:spcAft>
              <a:buClr>
                <a:schemeClr val="accent3"/>
              </a:buClr>
              <a:buFont typeface="Wingdings 2"/>
              <a:buNone/>
              <a:defRPr/>
            </a:pPr>
            <a:r>
              <a:rPr lang="es-MX" sz="7400" dirty="0" smtClean="0"/>
              <a:t>		Muchos comerciantes de todas partes de México subieron al barco. Todos querían comprar las mercancías. Entre ellos, había uno de Puebla. Mientras visitaba al capitán, observó a la niña hermosa sentada en un saco de mercancías. Sus ojos eran muy negros y muy vivos.</a:t>
            </a:r>
            <a:endParaRPr lang="en-US" sz="7400" dirty="0" smtClean="0"/>
          </a:p>
          <a:p>
            <a:pPr marL="274320" indent="-274320" eaLnBrk="1" fontAlgn="auto" hangingPunct="1">
              <a:spcAft>
                <a:spcPts val="0"/>
              </a:spcAft>
              <a:buClr>
                <a:schemeClr val="accent3"/>
              </a:buClr>
              <a:buFont typeface="Wingdings 2"/>
              <a:buNone/>
              <a:defRPr/>
            </a:pPr>
            <a:r>
              <a:rPr lang="es-MX" sz="7400" dirty="0" smtClean="0"/>
              <a:t>		</a:t>
            </a:r>
            <a:r>
              <a:rPr lang="es-MX" sz="6200" dirty="0" smtClean="0"/>
              <a:t>__¿Quién es esa niña preciosa?...preguntó el poblano al capitán.</a:t>
            </a:r>
            <a:endParaRPr lang="en-US" sz="6200" dirty="0" smtClean="0"/>
          </a:p>
          <a:p>
            <a:pPr marL="274320" indent="-274320" eaLnBrk="1" fontAlgn="auto" hangingPunct="1">
              <a:spcAft>
                <a:spcPts val="0"/>
              </a:spcAft>
              <a:buClr>
                <a:schemeClr val="accent3"/>
              </a:buClr>
              <a:buFont typeface="Wingdings 2"/>
              <a:buNone/>
              <a:defRPr/>
            </a:pPr>
            <a:r>
              <a:rPr lang="es-MX" sz="7400" dirty="0" smtClean="0"/>
              <a:t>		__</a:t>
            </a:r>
            <a:r>
              <a:rPr lang="es-MX" sz="6200" dirty="0" smtClean="0"/>
              <a:t>Creo que es una princesa de</a:t>
            </a:r>
            <a:r>
              <a:rPr lang="es-MX" sz="6200" strike="sngStrike" dirty="0" smtClean="0"/>
              <a:t> </a:t>
            </a:r>
            <a:r>
              <a:rPr lang="es-MX" sz="6200" dirty="0" smtClean="0"/>
              <a:t>China aunque la compré en Manila. ¿No quiere usted comprarla?</a:t>
            </a:r>
            <a:endParaRPr lang="en-US" sz="6200" dirty="0" smtClean="0"/>
          </a:p>
          <a:p>
            <a:pPr marL="274320" indent="-274320" eaLnBrk="1" fontAlgn="auto" hangingPunct="1">
              <a:spcAft>
                <a:spcPts val="0"/>
              </a:spcAft>
              <a:buClr>
                <a:schemeClr val="accent3"/>
              </a:buClr>
              <a:buFont typeface="Wingdings 2"/>
              <a:buNone/>
              <a:defRPr/>
            </a:pPr>
            <a:r>
              <a:rPr lang="es-MX" sz="7400" dirty="0" smtClean="0"/>
              <a:t>		__</a:t>
            </a:r>
            <a:r>
              <a:rPr lang="es-MX" sz="6200" dirty="0" smtClean="0"/>
              <a:t>Sí, con mucho gusto. Mi esposa y yo no tenemos hijos. Ahora, gracias a usted, vamos a tener una hija…respondió el poblano.</a:t>
            </a:r>
            <a:endParaRPr lang="en-US" sz="6200" dirty="0" smtClean="0"/>
          </a:p>
          <a:p>
            <a:pPr marL="274320" indent="-274320" eaLnBrk="1" fontAlgn="auto" hangingPunct="1">
              <a:spcAft>
                <a:spcPts val="0"/>
              </a:spcAft>
              <a:buClr>
                <a:schemeClr val="accent3"/>
              </a:buClr>
              <a:buFont typeface="Wingdings 2"/>
              <a:buChar char=""/>
              <a:defRPr/>
            </a:pPr>
            <a:endParaRPr lang="en-US" sz="7400" dirty="0"/>
          </a:p>
        </p:txBody>
      </p:sp>
      <p:sp>
        <p:nvSpPr>
          <p:cNvPr id="18434" name="Title 2"/>
          <p:cNvSpPr>
            <a:spLocks noGrp="1"/>
          </p:cNvSpPr>
          <p:nvPr>
            <p:ph type="title"/>
          </p:nvPr>
        </p:nvSpPr>
        <p:spPr>
          <a:xfrm>
            <a:off x="457200" y="0"/>
            <a:ext cx="8229600" cy="609600"/>
          </a:xfrm>
        </p:spPr>
        <p:txBody>
          <a:bodyPr/>
          <a:lstStyle/>
          <a:p>
            <a:pPr eaLnBrk="1" hangingPunct="1"/>
            <a:r>
              <a:rPr lang="es-MX" sz="4000" b="1" smtClean="0"/>
              <a:t>La lectura: La China Poblana</a:t>
            </a:r>
            <a:endParaRPr lang="en-US" sz="40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xit" presetSubtype="10" fill="hold" nodeType="clickEffect">
                                  <p:stCondLst>
                                    <p:cond delay="0"/>
                                  </p:stCondLst>
                                  <p:childTnLst>
                                    <p:animEffect transition="out" filter="checkerboard(across)">
                                      <p:cBhvr>
                                        <p:cTn id="6" dur="3000"/>
                                        <p:tgtEl>
                                          <p:spTgt spid="18437"/>
                                        </p:tgtEl>
                                      </p:cBhvr>
                                    </p:animEffect>
                                    <p:set>
                                      <p:cBhvr>
                                        <p:cTn id="7" dur="1" fill="hold">
                                          <p:stCondLst>
                                            <p:cond delay="2999"/>
                                          </p:stCondLst>
                                        </p:cTn>
                                        <p:tgtEl>
                                          <p:spTgt spid="1843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8" descr="C:\Documents and Settings\Gail\Local Settings\Temporary Internet Files\Content.IE5\F79UYBKF\MPj04442480000[1].jpg"/>
          <p:cNvPicPr>
            <a:picLocks noChangeAspect="1" noChangeArrowheads="1"/>
          </p:cNvPicPr>
          <p:nvPr/>
        </p:nvPicPr>
        <p:blipFill>
          <a:blip r:embed="rId3" cstate="print"/>
          <a:srcRect/>
          <a:stretch>
            <a:fillRect/>
          </a:stretch>
        </p:blipFill>
        <p:spPr bwMode="auto">
          <a:xfrm rot="20567617">
            <a:off x="334852" y="5976112"/>
            <a:ext cx="1390706" cy="928780"/>
          </a:xfrm>
          <a:prstGeom prst="rect">
            <a:avLst/>
          </a:prstGeom>
          <a:noFill/>
        </p:spPr>
      </p:pic>
      <p:sp>
        <p:nvSpPr>
          <p:cNvPr id="2" name="Title 1"/>
          <p:cNvSpPr>
            <a:spLocks noGrp="1"/>
          </p:cNvSpPr>
          <p:nvPr>
            <p:ph type="title"/>
          </p:nvPr>
        </p:nvSpPr>
        <p:spPr>
          <a:xfrm>
            <a:off x="457200" y="228600"/>
            <a:ext cx="8229600" cy="762000"/>
          </a:xfrm>
        </p:spPr>
        <p:txBody>
          <a:bodyPr>
            <a:normAutofit/>
          </a:bodyPr>
          <a:lstStyle/>
          <a:p>
            <a:pPr algn="ctr" eaLnBrk="1" fontAlgn="auto" hangingPunct="1">
              <a:spcAft>
                <a:spcPts val="0"/>
              </a:spcAft>
              <a:defRPr/>
            </a:pPr>
            <a:r>
              <a:rPr lang="es-MX" sz="3200" b="1" dirty="0" smtClean="0"/>
              <a:t>La lectura: La China Poblana</a:t>
            </a:r>
            <a:endParaRPr lang="en-US" sz="3200" dirty="0"/>
          </a:p>
        </p:txBody>
      </p:sp>
      <p:sp>
        <p:nvSpPr>
          <p:cNvPr id="3" name="Content Placeholder 2"/>
          <p:cNvSpPr>
            <a:spLocks noGrp="1"/>
          </p:cNvSpPr>
          <p:nvPr>
            <p:ph idx="1"/>
          </p:nvPr>
        </p:nvSpPr>
        <p:spPr>
          <a:xfrm>
            <a:off x="228600" y="914400"/>
            <a:ext cx="8458200" cy="5943600"/>
          </a:xfrm>
        </p:spPr>
        <p:txBody>
          <a:bodyPr>
            <a:normAutofit fontScale="85000" lnSpcReduction="10000"/>
          </a:bodyPr>
          <a:lstStyle/>
          <a:p>
            <a:pPr marL="274320" indent="-274320" eaLnBrk="1" fontAlgn="auto" hangingPunct="1">
              <a:spcAft>
                <a:spcPts val="0"/>
              </a:spcAft>
              <a:buClr>
                <a:schemeClr val="accent3"/>
              </a:buClr>
              <a:buNone/>
              <a:defRPr/>
            </a:pPr>
            <a:r>
              <a:rPr lang="es-MX" dirty="0" smtClean="0"/>
              <a:t>		</a:t>
            </a:r>
            <a:r>
              <a:rPr lang="es-MX" sz="2800" dirty="0" smtClean="0"/>
              <a:t>Así, </a:t>
            </a:r>
            <a:r>
              <a:rPr lang="es-MX" dirty="0" smtClean="0"/>
              <a:t>Catalina fue llevada </a:t>
            </a:r>
            <a:r>
              <a:rPr lang="es-MX" dirty="0" smtClean="0">
                <a:solidFill>
                  <a:srgbClr val="002060"/>
                </a:solidFill>
              </a:rPr>
              <a:t>a </a:t>
            </a:r>
            <a:r>
              <a:rPr lang="es-MX" dirty="0" smtClean="0">
                <a:hlinkClick r:id="rId4"/>
              </a:rPr>
              <a:t>Puebla</a:t>
            </a:r>
            <a:r>
              <a:rPr lang="es-MX" dirty="0" smtClean="0"/>
              <a:t> donde vivía felizmente con el buen comerciante y su amable esposa. Sus padres adoptivos y también la gente de Puebla amaban a la princesa que era tan buena y simpática, especialmente con los enfermos. Todos la llamaban la “china poblana”.</a:t>
            </a:r>
            <a:endParaRPr lang="en-US" dirty="0" smtClean="0"/>
          </a:p>
          <a:p>
            <a:pPr marL="274320" indent="-274320" eaLnBrk="1" fontAlgn="auto" hangingPunct="1">
              <a:spcAft>
                <a:spcPts val="0"/>
              </a:spcAft>
              <a:buClr>
                <a:schemeClr val="accent3"/>
              </a:buClr>
              <a:buFont typeface="Wingdings 2"/>
              <a:buNone/>
              <a:defRPr/>
            </a:pPr>
            <a:r>
              <a:rPr lang="es-MX" dirty="0" smtClean="0"/>
              <a:t>		Como a toda princesa, le gustaba mucho la ropa bonita y las joyas elegantes. Siempre llevaba faldas de colores brillantes y blusas bordadas con flores.</a:t>
            </a:r>
            <a:endParaRPr lang="en-US" dirty="0" smtClean="0"/>
          </a:p>
          <a:p>
            <a:pPr marL="274320" indent="-274320" eaLnBrk="1" fontAlgn="auto" hangingPunct="1">
              <a:spcAft>
                <a:spcPts val="0"/>
              </a:spcAft>
              <a:buClr>
                <a:schemeClr val="accent3"/>
              </a:buClr>
              <a:buFont typeface="Wingdings 2"/>
              <a:buNone/>
              <a:defRPr/>
            </a:pPr>
            <a:r>
              <a:rPr lang="es-MX" dirty="0" smtClean="0"/>
              <a:t>		Cuando Catalina murió, en el año 1688, las mujeres del pueblo, para honrar su memoria, querían vestirse como ella. Y por supuesto, el nombre del vestido era “china poblana”</a:t>
            </a:r>
            <a:endParaRPr lang="en-US" dirty="0" smtClean="0"/>
          </a:p>
          <a:p>
            <a:pPr marL="274320" indent="-274320" eaLnBrk="1" fontAlgn="auto" hangingPunct="1">
              <a:spcAft>
                <a:spcPts val="0"/>
              </a:spcAft>
              <a:buClr>
                <a:schemeClr val="accent3"/>
              </a:buClr>
              <a:buFont typeface="Wingdings 2"/>
              <a:buNone/>
              <a:defRPr/>
            </a:pPr>
            <a:r>
              <a:rPr lang="es-MX" dirty="0" smtClean="0"/>
              <a:t>		Hoy día este vestido es uno de los más representativos de la cultura mexicana.  Consiste en una falda decorada con flores de muchos colores brillantes y lentejuelas. Además, este traje se lleva en muchos bailes típicos de México, como el </a:t>
            </a:r>
            <a:r>
              <a:rPr lang="es-MX" i="1" dirty="0" smtClean="0"/>
              <a:t>Jarabe Tapatío</a:t>
            </a:r>
            <a:r>
              <a:rPr lang="es-MX" dirty="0" smtClean="0"/>
              <a:t> y lo usan muchas cantantes de música ranchera.</a:t>
            </a:r>
            <a:endParaRPr lang="en-US" dirty="0" smtClean="0"/>
          </a:p>
          <a:p>
            <a:pPr marL="274320" indent="-274320" eaLnBrk="1" fontAlgn="auto" hangingPunct="1">
              <a:spcAft>
                <a:spcPts val="0"/>
              </a:spcAft>
              <a:buClr>
                <a:schemeClr val="accent3"/>
              </a:buClr>
              <a:buFont typeface="Wingdings 2"/>
              <a:buNone/>
              <a:defRPr/>
            </a:pPr>
            <a:r>
              <a:rPr lang="es-MX" dirty="0" smtClean="0"/>
              <a:t>		        Las costumbres tienen orígenes muy extraño ¿verdad?</a:t>
            </a:r>
            <a:endParaRPr lang="en-US" dirty="0" smtClean="0"/>
          </a:p>
          <a:p>
            <a:pPr marL="274320" indent="-274320" eaLnBrk="1" fontAlgn="auto" hangingPunct="1">
              <a:spcAft>
                <a:spcPts val="0"/>
              </a:spcAft>
              <a:buClr>
                <a:schemeClr val="accent3"/>
              </a:buClr>
              <a:buFont typeface="Wingdings 2"/>
              <a:buChar char=""/>
              <a:defRPr/>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2000" tmFilter="0, 0; .2, .5; .8, .5; 1, 0"/>
                                        <p:tgtEl>
                                          <p:spTgt spid="5"/>
                                        </p:tgtEl>
                                      </p:cBhvr>
                                    </p:animEffect>
                                    <p:animScale>
                                      <p:cBhvr>
                                        <p:cTn id="7" dur="100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1219200"/>
          </a:xfrm>
        </p:spPr>
        <p:txBody>
          <a:bodyPr>
            <a:normAutofit fontScale="90000"/>
          </a:bodyPr>
          <a:lstStyle/>
          <a:p>
            <a:pPr eaLnBrk="1" fontAlgn="auto" hangingPunct="1">
              <a:spcAft>
                <a:spcPts val="0"/>
              </a:spcAft>
              <a:defRPr/>
            </a:pPr>
            <a:r>
              <a:rPr lang="es-MX" sz="2400" b="1" dirty="0" smtClean="0"/>
              <a:t/>
            </a:r>
            <a:br>
              <a:rPr lang="es-MX" sz="2400" b="1" dirty="0" smtClean="0"/>
            </a:br>
            <a:r>
              <a:rPr lang="es-MX" sz="2400" b="1" dirty="0" smtClean="0"/>
              <a:t> ACTIVIDADES GLOBALES </a:t>
            </a:r>
            <a:br>
              <a:rPr lang="es-MX" sz="2400" b="1" dirty="0" smtClean="0"/>
            </a:br>
            <a:r>
              <a:rPr lang="es-MX" sz="2400" dirty="0" smtClean="0"/>
              <a:t>Las palabras afines: </a:t>
            </a:r>
            <a:r>
              <a:rPr lang="es-MX" sz="2400" i="1" dirty="0" smtClean="0"/>
              <a:t>Busca 20 palabras en español. Escribe su equivalente en inglés.</a:t>
            </a:r>
            <a:r>
              <a:rPr lang="en-US" sz="2400" dirty="0" smtClean="0"/>
              <a:t/>
            </a:r>
            <a:br>
              <a:rPr lang="en-US" sz="2400" dirty="0" smtClean="0"/>
            </a:br>
            <a:endParaRPr lang="en-US" sz="2400" b="1" dirty="0"/>
          </a:p>
        </p:txBody>
      </p:sp>
      <p:sp>
        <p:nvSpPr>
          <p:cNvPr id="3" name="Content Placeholder 2"/>
          <p:cNvSpPr>
            <a:spLocks noGrp="1"/>
          </p:cNvSpPr>
          <p:nvPr>
            <p:ph idx="1"/>
          </p:nvPr>
        </p:nvSpPr>
        <p:spPr>
          <a:xfrm>
            <a:off x="457200" y="1524000"/>
            <a:ext cx="8458200" cy="4800600"/>
          </a:xfrm>
        </p:spPr>
        <p:txBody>
          <a:bodyPr>
            <a:normAutofit fontScale="55000" lnSpcReduction="20000"/>
          </a:bodyPr>
          <a:lstStyle/>
          <a:p>
            <a:pPr marL="274320" indent="-274320" eaLnBrk="1" fontAlgn="auto" hangingPunct="1">
              <a:spcAft>
                <a:spcPts val="0"/>
              </a:spcAft>
              <a:buClr>
                <a:schemeClr val="accent3"/>
              </a:buClr>
              <a:buFont typeface="Wingdings 2"/>
              <a:buNone/>
              <a:defRPr/>
            </a:pPr>
            <a:r>
              <a:rPr lang="en-US" sz="2500" dirty="0" smtClean="0"/>
              <a:t>ESPAÑOL</a:t>
            </a:r>
            <a:r>
              <a:rPr lang="en-US" dirty="0" smtClean="0"/>
              <a:t>				</a:t>
            </a:r>
            <a:r>
              <a:rPr lang="en-US" sz="2500" dirty="0" smtClean="0"/>
              <a:t>INGLÉS</a:t>
            </a:r>
          </a:p>
          <a:p>
            <a:pPr marL="514350" indent="-514350" eaLnBrk="1" fontAlgn="auto" hangingPunct="1">
              <a:spcAft>
                <a:spcPts val="0"/>
              </a:spcAft>
              <a:buClr>
                <a:schemeClr val="accent3"/>
              </a:buClr>
              <a:buFont typeface="+mj-lt"/>
              <a:buAutoNum type="arabicPeriod"/>
              <a:defRPr/>
            </a:pPr>
            <a:r>
              <a:rPr lang="en-US" dirty="0" smtClean="0"/>
              <a:t>_____________________	_____________________</a:t>
            </a:r>
          </a:p>
          <a:p>
            <a:pPr marL="514350" indent="-514350" eaLnBrk="1" fontAlgn="auto" hangingPunct="1">
              <a:spcAft>
                <a:spcPts val="0"/>
              </a:spcAft>
              <a:buClr>
                <a:schemeClr val="accent3"/>
              </a:buClr>
              <a:buFont typeface="+mj-lt"/>
              <a:buAutoNum type="arabicPeriod"/>
              <a:defRPr/>
            </a:pPr>
            <a:r>
              <a:rPr lang="en-US" dirty="0" smtClean="0"/>
              <a:t>_____________________	_____________________</a:t>
            </a:r>
          </a:p>
          <a:p>
            <a:pPr marL="514350" indent="-514350" eaLnBrk="1" fontAlgn="auto" hangingPunct="1">
              <a:spcAft>
                <a:spcPts val="0"/>
              </a:spcAft>
              <a:buClr>
                <a:schemeClr val="accent3"/>
              </a:buClr>
              <a:buFont typeface="+mj-lt"/>
              <a:buAutoNum type="arabicPeriod"/>
              <a:defRPr/>
            </a:pPr>
            <a:r>
              <a:rPr lang="en-US" dirty="0" smtClean="0"/>
              <a:t>_____________________	_____________________</a:t>
            </a:r>
          </a:p>
          <a:p>
            <a:pPr marL="514350" indent="-514350" eaLnBrk="1" fontAlgn="auto" hangingPunct="1">
              <a:spcAft>
                <a:spcPts val="0"/>
              </a:spcAft>
              <a:buClr>
                <a:schemeClr val="accent3"/>
              </a:buClr>
              <a:buFont typeface="+mj-lt"/>
              <a:buAutoNum type="arabicPeriod"/>
              <a:defRPr/>
            </a:pPr>
            <a:r>
              <a:rPr lang="en-US" dirty="0" smtClean="0"/>
              <a:t>_____________________	_____________________</a:t>
            </a:r>
          </a:p>
          <a:p>
            <a:pPr marL="514350" indent="-514350" eaLnBrk="1" fontAlgn="auto" hangingPunct="1">
              <a:spcAft>
                <a:spcPts val="0"/>
              </a:spcAft>
              <a:buClr>
                <a:schemeClr val="accent3"/>
              </a:buClr>
              <a:buFont typeface="+mj-lt"/>
              <a:buAutoNum type="arabicPeriod"/>
              <a:defRPr/>
            </a:pPr>
            <a:r>
              <a:rPr lang="en-US" dirty="0" smtClean="0"/>
              <a:t>_____________________	_____________________</a:t>
            </a:r>
          </a:p>
          <a:p>
            <a:pPr marL="514350" indent="-514350" eaLnBrk="1" fontAlgn="auto" hangingPunct="1">
              <a:spcAft>
                <a:spcPts val="0"/>
              </a:spcAft>
              <a:buClr>
                <a:schemeClr val="accent3"/>
              </a:buClr>
              <a:buFont typeface="+mj-lt"/>
              <a:buAutoNum type="arabicPeriod"/>
              <a:defRPr/>
            </a:pPr>
            <a:r>
              <a:rPr lang="en-US" dirty="0" smtClean="0"/>
              <a:t>_____________________	_____________________</a:t>
            </a:r>
          </a:p>
          <a:p>
            <a:pPr marL="514350" indent="-514350" eaLnBrk="1" fontAlgn="auto" hangingPunct="1">
              <a:spcAft>
                <a:spcPts val="0"/>
              </a:spcAft>
              <a:buClr>
                <a:schemeClr val="accent3"/>
              </a:buClr>
              <a:buFont typeface="+mj-lt"/>
              <a:buAutoNum type="arabicPeriod"/>
              <a:defRPr/>
            </a:pPr>
            <a:r>
              <a:rPr lang="en-US" dirty="0" smtClean="0"/>
              <a:t>_____________________	_____________________</a:t>
            </a:r>
          </a:p>
          <a:p>
            <a:pPr marL="514350" indent="-514350" eaLnBrk="1" fontAlgn="auto" hangingPunct="1">
              <a:spcAft>
                <a:spcPts val="0"/>
              </a:spcAft>
              <a:buClr>
                <a:schemeClr val="accent3"/>
              </a:buClr>
              <a:buFont typeface="+mj-lt"/>
              <a:buAutoNum type="arabicPeriod"/>
              <a:defRPr/>
            </a:pPr>
            <a:r>
              <a:rPr lang="en-US" dirty="0" smtClean="0"/>
              <a:t>_____________________	_____________________</a:t>
            </a:r>
          </a:p>
          <a:p>
            <a:pPr marL="514350" indent="-514350" eaLnBrk="1" fontAlgn="auto" hangingPunct="1">
              <a:spcAft>
                <a:spcPts val="0"/>
              </a:spcAft>
              <a:buClr>
                <a:schemeClr val="accent3"/>
              </a:buClr>
              <a:buFont typeface="+mj-lt"/>
              <a:buAutoNum type="arabicPeriod"/>
              <a:defRPr/>
            </a:pPr>
            <a:r>
              <a:rPr lang="en-US" dirty="0" smtClean="0"/>
              <a:t>_____________________	_____________________</a:t>
            </a:r>
          </a:p>
          <a:p>
            <a:pPr marL="514350" indent="-514350" eaLnBrk="1" fontAlgn="auto" hangingPunct="1">
              <a:spcAft>
                <a:spcPts val="0"/>
              </a:spcAft>
              <a:buClr>
                <a:schemeClr val="accent3"/>
              </a:buClr>
              <a:buFont typeface="+mj-lt"/>
              <a:buAutoNum type="arabicPeriod"/>
              <a:defRPr/>
            </a:pPr>
            <a:r>
              <a:rPr lang="en-US" dirty="0" smtClean="0"/>
              <a:t>_____________________	______________________</a:t>
            </a:r>
          </a:p>
          <a:p>
            <a:pPr marL="514350" indent="-514350" eaLnBrk="1" fontAlgn="auto" hangingPunct="1">
              <a:spcAft>
                <a:spcPts val="0"/>
              </a:spcAft>
              <a:buClr>
                <a:schemeClr val="accent3"/>
              </a:buClr>
              <a:buFont typeface="+mj-lt"/>
              <a:buAutoNum type="arabicPeriod"/>
              <a:defRPr/>
            </a:pPr>
            <a:r>
              <a:rPr lang="en-US" dirty="0" smtClean="0"/>
              <a:t>_____________________	______________________</a:t>
            </a:r>
          </a:p>
          <a:p>
            <a:pPr marL="514350" indent="-514350" eaLnBrk="1" fontAlgn="auto" hangingPunct="1">
              <a:spcAft>
                <a:spcPts val="0"/>
              </a:spcAft>
              <a:buClr>
                <a:schemeClr val="accent3"/>
              </a:buClr>
              <a:buFont typeface="+mj-lt"/>
              <a:buAutoNum type="arabicPeriod"/>
              <a:defRPr/>
            </a:pPr>
            <a:r>
              <a:rPr lang="en-US" dirty="0" smtClean="0"/>
              <a:t>_____________________	______________________</a:t>
            </a:r>
          </a:p>
          <a:p>
            <a:pPr marL="514350" indent="-514350" eaLnBrk="1" fontAlgn="auto" hangingPunct="1">
              <a:spcAft>
                <a:spcPts val="0"/>
              </a:spcAft>
              <a:buClr>
                <a:schemeClr val="accent3"/>
              </a:buClr>
              <a:buFont typeface="+mj-lt"/>
              <a:buAutoNum type="arabicPeriod"/>
              <a:defRPr/>
            </a:pPr>
            <a:r>
              <a:rPr lang="en-US" dirty="0" smtClean="0"/>
              <a:t>_____________________	______________________</a:t>
            </a:r>
          </a:p>
          <a:p>
            <a:pPr marL="514350" indent="-514350" eaLnBrk="1" fontAlgn="auto" hangingPunct="1">
              <a:spcAft>
                <a:spcPts val="0"/>
              </a:spcAft>
              <a:buClr>
                <a:schemeClr val="accent3"/>
              </a:buClr>
              <a:buFont typeface="+mj-lt"/>
              <a:buAutoNum type="arabicPeriod"/>
              <a:defRPr/>
            </a:pPr>
            <a:r>
              <a:rPr lang="en-US" dirty="0" smtClean="0"/>
              <a:t>_____________________	______________________</a:t>
            </a:r>
          </a:p>
          <a:p>
            <a:pPr marL="514350" indent="-514350" eaLnBrk="1" fontAlgn="auto" hangingPunct="1">
              <a:spcAft>
                <a:spcPts val="0"/>
              </a:spcAft>
              <a:buClr>
                <a:schemeClr val="accent3"/>
              </a:buClr>
              <a:buFont typeface="+mj-lt"/>
              <a:buAutoNum type="arabicPeriod"/>
              <a:defRPr/>
            </a:pPr>
            <a:r>
              <a:rPr lang="en-US" dirty="0" smtClean="0"/>
              <a:t>_____________________	______________________</a:t>
            </a:r>
          </a:p>
          <a:p>
            <a:pPr marL="514350" indent="-514350" eaLnBrk="1" fontAlgn="auto" hangingPunct="1">
              <a:spcAft>
                <a:spcPts val="0"/>
              </a:spcAft>
              <a:buClr>
                <a:schemeClr val="accent3"/>
              </a:buClr>
              <a:buFont typeface="+mj-lt"/>
              <a:buAutoNum type="arabicPeriod"/>
              <a:defRPr/>
            </a:pPr>
            <a:r>
              <a:rPr lang="en-US" dirty="0" smtClean="0"/>
              <a:t>_____________________	______________________</a:t>
            </a:r>
          </a:p>
          <a:p>
            <a:pPr marL="514350" indent="-514350" eaLnBrk="1" fontAlgn="auto" hangingPunct="1">
              <a:spcAft>
                <a:spcPts val="0"/>
              </a:spcAft>
              <a:buClr>
                <a:schemeClr val="accent3"/>
              </a:buClr>
              <a:buFont typeface="+mj-lt"/>
              <a:buAutoNum type="arabicPeriod"/>
              <a:defRPr/>
            </a:pPr>
            <a:r>
              <a:rPr lang="en-US" dirty="0" smtClean="0"/>
              <a:t>_____________________	_______________________</a:t>
            </a:r>
          </a:p>
          <a:p>
            <a:pPr marL="514350" indent="-514350" eaLnBrk="1" fontAlgn="auto" hangingPunct="1">
              <a:spcAft>
                <a:spcPts val="0"/>
              </a:spcAft>
              <a:buClr>
                <a:schemeClr val="accent3"/>
              </a:buClr>
              <a:buFont typeface="+mj-lt"/>
              <a:buAutoNum type="arabicPeriod"/>
              <a:defRPr/>
            </a:pPr>
            <a:r>
              <a:rPr lang="en-US" dirty="0" smtClean="0"/>
              <a:t>_____________________ 	_______________________</a:t>
            </a:r>
          </a:p>
          <a:p>
            <a:pPr marL="514350" indent="-514350" eaLnBrk="1" fontAlgn="auto" hangingPunct="1">
              <a:spcAft>
                <a:spcPts val="0"/>
              </a:spcAft>
              <a:buClr>
                <a:schemeClr val="accent3"/>
              </a:buClr>
              <a:buFont typeface="+mj-lt"/>
              <a:buAutoNum type="arabicPeriod"/>
              <a:defRPr/>
            </a:pPr>
            <a:r>
              <a:rPr lang="en-US" dirty="0" smtClean="0"/>
              <a:t>_____________________	_______________________</a:t>
            </a:r>
          </a:p>
          <a:p>
            <a:pPr marL="514350" indent="-514350" eaLnBrk="1" fontAlgn="auto" hangingPunct="1">
              <a:spcAft>
                <a:spcPts val="0"/>
              </a:spcAft>
              <a:buClr>
                <a:schemeClr val="accent3"/>
              </a:buClr>
              <a:buFont typeface="+mj-lt"/>
              <a:buAutoNum type="arabicPeriod"/>
              <a:defRPr/>
            </a:pPr>
            <a:r>
              <a:rPr lang="en-US" dirty="0" smtClean="0"/>
              <a:t>_____________________	_______________________</a:t>
            </a:r>
          </a:p>
          <a:p>
            <a:pPr marL="514350" indent="-514350" eaLnBrk="1" fontAlgn="auto" hangingPunct="1">
              <a:spcAft>
                <a:spcPts val="0"/>
              </a:spcAft>
              <a:buClr>
                <a:schemeClr val="accent3"/>
              </a:buClr>
              <a:buFont typeface="+mj-lt"/>
              <a:buAutoNum type="arabicPeriod"/>
              <a:defRPr/>
            </a:pPr>
            <a:endParaRPr lang="en-US" dirty="0" smtClean="0"/>
          </a:p>
        </p:txBody>
      </p:sp>
      <p:pic>
        <p:nvPicPr>
          <p:cNvPr id="4" name="Picture 3" descr="C:\Documents and Settings\Gail\Local Settings\Temporary Internet Files\Content.IE5\223BCOTH\MCj04380630000[1].png"/>
          <p:cNvPicPr>
            <a:picLocks noChangeAspect="1" noChangeArrowheads="1"/>
          </p:cNvPicPr>
          <p:nvPr/>
        </p:nvPicPr>
        <p:blipFill>
          <a:blip r:embed="rId2" cstate="print"/>
          <a:srcRect/>
          <a:stretch>
            <a:fillRect/>
          </a:stretch>
        </p:blipFill>
        <p:spPr bwMode="auto">
          <a:xfrm>
            <a:off x="6019800" y="2057400"/>
            <a:ext cx="2133600" cy="18002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4"/>
                                        </p:tgtEl>
                                        <p:attrNameLst>
                                          <p:attrName>ppt_x</p:attrName>
                                        </p:attrNameLst>
                                      </p:cBhvr>
                                      <p:tavLst>
                                        <p:tav tm="0">
                                          <p:val>
                                            <p:strVal val="ppt_x"/>
                                          </p:val>
                                        </p:tav>
                                        <p:tav tm="100000">
                                          <p:val>
                                            <p:strVal val="ppt_x"/>
                                          </p:val>
                                        </p:tav>
                                      </p:tavLst>
                                    </p:anim>
                                    <p:anim calcmode="lin" valueType="num">
                                      <p:cBhvr additive="base">
                                        <p:cTn id="7" dur="500"/>
                                        <p:tgtEl>
                                          <p:spTgt spid="4"/>
                                        </p:tgtEl>
                                        <p:attrNameLst>
                                          <p:attrName>ppt_y</p:attrName>
                                        </p:attrNameLst>
                                      </p:cBhvr>
                                      <p:tavLst>
                                        <p:tav tm="0">
                                          <p:val>
                                            <p:strVal val="ppt_y"/>
                                          </p:val>
                                        </p:tav>
                                        <p:tav tm="100000">
                                          <p:val>
                                            <p:strVal val="1+ppt_h/2"/>
                                          </p:val>
                                        </p:tav>
                                      </p:tavLst>
                                    </p:anim>
                                    <p:set>
                                      <p:cBhvr>
                                        <p:cTn id="8"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304800"/>
            <a:ext cx="8229600" cy="990600"/>
          </a:xfrm>
        </p:spPr>
        <p:txBody>
          <a:bodyPr/>
          <a:lstStyle/>
          <a:p>
            <a:pPr eaLnBrk="1" hangingPunct="1"/>
            <a:r>
              <a:rPr lang="es-MX" sz="2800" b="1" smtClean="0"/>
              <a:t>ACTIVIDADES GLOBALES </a:t>
            </a:r>
            <a:br>
              <a:rPr lang="es-MX" sz="2800" b="1" smtClean="0"/>
            </a:br>
            <a:r>
              <a:rPr lang="es-MX" sz="2800" smtClean="0"/>
              <a:t>L</a:t>
            </a:r>
            <a:r>
              <a:rPr lang="en-US" sz="2700" smtClean="0"/>
              <a:t>os verbos: </a:t>
            </a:r>
            <a:r>
              <a:rPr lang="en-US" sz="2000" i="1" smtClean="0"/>
              <a:t>Busca 10 verbos en pretérito y escribe el infinitiv</a:t>
            </a:r>
            <a:r>
              <a:rPr lang="en-US" sz="1800" i="1" smtClean="0"/>
              <a:t>o</a:t>
            </a:r>
            <a:r>
              <a:rPr lang="en-US" sz="1800" smtClean="0"/>
              <a:t>.</a:t>
            </a:r>
          </a:p>
        </p:txBody>
      </p:sp>
      <p:sp>
        <p:nvSpPr>
          <p:cNvPr id="3" name="Content Placeholder 2"/>
          <p:cNvSpPr>
            <a:spLocks noGrp="1"/>
          </p:cNvSpPr>
          <p:nvPr>
            <p:ph idx="1"/>
          </p:nvPr>
        </p:nvSpPr>
        <p:spPr>
          <a:xfrm>
            <a:off x="457200" y="1219200"/>
            <a:ext cx="8229600" cy="5105400"/>
          </a:xfrm>
        </p:spPr>
        <p:txBody>
          <a:bodyPr>
            <a:normAutofit lnSpcReduction="10000"/>
          </a:bodyPr>
          <a:lstStyle/>
          <a:p>
            <a:pPr marL="274320" indent="-274320" eaLnBrk="1" fontAlgn="auto" hangingPunct="1">
              <a:spcAft>
                <a:spcPts val="0"/>
              </a:spcAft>
              <a:buClr>
                <a:schemeClr val="accent3"/>
              </a:buClr>
              <a:buFont typeface="Wingdings 2"/>
              <a:buNone/>
              <a:defRPr/>
            </a:pPr>
            <a:r>
              <a:rPr lang="en-US" dirty="0" smtClean="0"/>
              <a:t>El pretérito				El infinitivo</a:t>
            </a:r>
          </a:p>
          <a:p>
            <a:pPr marL="514350" indent="-514350" eaLnBrk="1" fontAlgn="auto" hangingPunct="1">
              <a:spcAft>
                <a:spcPts val="0"/>
              </a:spcAft>
              <a:buClr>
                <a:schemeClr val="accent3"/>
              </a:buClr>
              <a:buFont typeface="+mj-lt"/>
              <a:buAutoNum type="arabicPeriod"/>
              <a:defRPr/>
            </a:pPr>
            <a:r>
              <a:rPr lang="en-US" dirty="0" smtClean="0"/>
              <a:t>_____________________	___________________</a:t>
            </a:r>
          </a:p>
          <a:p>
            <a:pPr marL="514350" indent="-514350" eaLnBrk="1" fontAlgn="auto" hangingPunct="1">
              <a:spcAft>
                <a:spcPts val="0"/>
              </a:spcAft>
              <a:buClr>
                <a:schemeClr val="accent3"/>
              </a:buClr>
              <a:buFont typeface="+mj-lt"/>
              <a:buAutoNum type="arabicPeriod"/>
              <a:defRPr/>
            </a:pPr>
            <a:r>
              <a:rPr lang="en-US" dirty="0" smtClean="0"/>
              <a:t>_____________________	___________________</a:t>
            </a:r>
          </a:p>
          <a:p>
            <a:pPr marL="514350" indent="-514350" eaLnBrk="1" fontAlgn="auto" hangingPunct="1">
              <a:spcAft>
                <a:spcPts val="0"/>
              </a:spcAft>
              <a:buClr>
                <a:schemeClr val="accent3"/>
              </a:buClr>
              <a:buFont typeface="+mj-lt"/>
              <a:buAutoNum type="arabicPeriod"/>
              <a:defRPr/>
            </a:pPr>
            <a:r>
              <a:rPr lang="en-US" dirty="0" smtClean="0"/>
              <a:t>_____________________	___________________</a:t>
            </a:r>
          </a:p>
          <a:p>
            <a:pPr marL="514350" indent="-514350" eaLnBrk="1" fontAlgn="auto" hangingPunct="1">
              <a:spcAft>
                <a:spcPts val="0"/>
              </a:spcAft>
              <a:buClr>
                <a:schemeClr val="accent3"/>
              </a:buClr>
              <a:buFont typeface="+mj-lt"/>
              <a:buAutoNum type="arabicPeriod"/>
              <a:defRPr/>
            </a:pPr>
            <a:r>
              <a:rPr lang="en-US" dirty="0" smtClean="0"/>
              <a:t>_____________________	___________________</a:t>
            </a:r>
          </a:p>
          <a:p>
            <a:pPr marL="514350" indent="-514350" eaLnBrk="1" fontAlgn="auto" hangingPunct="1">
              <a:spcAft>
                <a:spcPts val="0"/>
              </a:spcAft>
              <a:buClr>
                <a:schemeClr val="accent3"/>
              </a:buClr>
              <a:buFont typeface="+mj-lt"/>
              <a:buAutoNum type="arabicPeriod"/>
              <a:defRPr/>
            </a:pPr>
            <a:r>
              <a:rPr lang="en-US" dirty="0" smtClean="0"/>
              <a:t>_____________________	___________________</a:t>
            </a:r>
          </a:p>
          <a:p>
            <a:pPr marL="514350" indent="-514350" eaLnBrk="1" fontAlgn="auto" hangingPunct="1">
              <a:spcAft>
                <a:spcPts val="0"/>
              </a:spcAft>
              <a:buClr>
                <a:schemeClr val="accent3"/>
              </a:buClr>
              <a:buFont typeface="+mj-lt"/>
              <a:buAutoNum type="arabicPeriod"/>
              <a:defRPr/>
            </a:pPr>
            <a:r>
              <a:rPr lang="en-US" dirty="0" smtClean="0"/>
              <a:t>_____________________	___________________</a:t>
            </a:r>
          </a:p>
          <a:p>
            <a:pPr marL="514350" indent="-514350" eaLnBrk="1" fontAlgn="auto" hangingPunct="1">
              <a:spcAft>
                <a:spcPts val="0"/>
              </a:spcAft>
              <a:buClr>
                <a:schemeClr val="accent3"/>
              </a:buClr>
              <a:buFont typeface="+mj-lt"/>
              <a:buAutoNum type="arabicPeriod"/>
              <a:defRPr/>
            </a:pPr>
            <a:r>
              <a:rPr lang="en-US" dirty="0" smtClean="0"/>
              <a:t>_____________________	___________________</a:t>
            </a:r>
          </a:p>
          <a:p>
            <a:pPr marL="514350" indent="-514350" eaLnBrk="1" fontAlgn="auto" hangingPunct="1">
              <a:spcAft>
                <a:spcPts val="0"/>
              </a:spcAft>
              <a:buClr>
                <a:schemeClr val="accent3"/>
              </a:buClr>
              <a:buFont typeface="+mj-lt"/>
              <a:buAutoNum type="arabicPeriod"/>
              <a:defRPr/>
            </a:pPr>
            <a:r>
              <a:rPr lang="en-US" dirty="0" smtClean="0"/>
              <a:t>_____________________	___________________</a:t>
            </a:r>
          </a:p>
          <a:p>
            <a:pPr marL="514350" indent="-514350" eaLnBrk="1" fontAlgn="auto" hangingPunct="1">
              <a:spcAft>
                <a:spcPts val="0"/>
              </a:spcAft>
              <a:buClr>
                <a:schemeClr val="accent3"/>
              </a:buClr>
              <a:buFont typeface="+mj-lt"/>
              <a:buAutoNum type="arabicPeriod"/>
              <a:defRPr/>
            </a:pPr>
            <a:r>
              <a:rPr lang="en-US" dirty="0" smtClean="0"/>
              <a:t>_____________________	___________________</a:t>
            </a:r>
          </a:p>
          <a:p>
            <a:pPr marL="514350" indent="-514350" eaLnBrk="1" fontAlgn="auto" hangingPunct="1">
              <a:spcAft>
                <a:spcPts val="0"/>
              </a:spcAft>
              <a:buClr>
                <a:schemeClr val="accent3"/>
              </a:buClr>
              <a:buFont typeface="+mj-lt"/>
              <a:buAutoNum type="arabicPeriod"/>
              <a:defRPr/>
            </a:pPr>
            <a:r>
              <a:rPr lang="en-US" dirty="0" smtClean="0"/>
              <a:t>_____________________	___________________</a:t>
            </a:r>
            <a:endParaRPr lang="en-US" dirty="0"/>
          </a:p>
        </p:txBody>
      </p:sp>
      <p:pic>
        <p:nvPicPr>
          <p:cNvPr id="4" name="Picture 3" descr="C:\Documents and Settings\Gail\Local Settings\Temporary Internet Files\Content.IE5\2X32KKCJ\MCj04380650000[1].png"/>
          <p:cNvPicPr>
            <a:picLocks noChangeAspect="1" noChangeArrowheads="1"/>
          </p:cNvPicPr>
          <p:nvPr/>
        </p:nvPicPr>
        <p:blipFill>
          <a:blip r:embed="rId2" cstate="print"/>
          <a:srcRect/>
          <a:stretch>
            <a:fillRect/>
          </a:stretch>
        </p:blipFill>
        <p:spPr bwMode="auto">
          <a:xfrm>
            <a:off x="7239000" y="457200"/>
            <a:ext cx="1390650" cy="13430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600200"/>
          </a:xfrm>
        </p:spPr>
        <p:txBody>
          <a:bodyPr>
            <a:normAutofit fontScale="90000"/>
          </a:bodyPr>
          <a:lstStyle/>
          <a:p>
            <a:pPr algn="ctr" eaLnBrk="1" fontAlgn="auto" hangingPunct="1">
              <a:spcAft>
                <a:spcPts val="0"/>
              </a:spcAft>
              <a:defRPr/>
            </a:pPr>
            <a:r>
              <a:rPr lang="en-US" sz="4400" b="1" dirty="0" smtClean="0"/>
              <a:t>LA CHINA POBLANA </a:t>
            </a:r>
            <a:r>
              <a:rPr lang="en-US" b="1" dirty="0" smtClean="0"/>
              <a:t/>
            </a:r>
            <a:br>
              <a:rPr lang="en-US" b="1" dirty="0" smtClean="0"/>
            </a:br>
            <a:r>
              <a:rPr lang="en-US" sz="3100" b="1" dirty="0" smtClean="0"/>
              <a:t>Notes for the teacher</a:t>
            </a:r>
            <a:r>
              <a:rPr lang="en-US" b="1" dirty="0" smtClean="0"/>
              <a:t/>
            </a:r>
            <a:br>
              <a:rPr lang="en-US" b="1" dirty="0" smtClean="0"/>
            </a:br>
            <a:endParaRPr lang="en-US" dirty="0"/>
          </a:p>
        </p:txBody>
      </p:sp>
      <p:sp>
        <p:nvSpPr>
          <p:cNvPr id="3" name="Content Placeholder 2"/>
          <p:cNvSpPr>
            <a:spLocks noGrp="1"/>
          </p:cNvSpPr>
          <p:nvPr>
            <p:ph idx="1"/>
          </p:nvPr>
        </p:nvSpPr>
        <p:spPr>
          <a:xfrm>
            <a:off x="457200" y="1295400"/>
            <a:ext cx="8229600" cy="5562600"/>
          </a:xfrm>
        </p:spPr>
        <p:txBody>
          <a:bodyPr>
            <a:normAutofit fontScale="62500" lnSpcReduction="20000"/>
          </a:bodyPr>
          <a:lstStyle/>
          <a:p>
            <a:pPr marL="274320" indent="-274320" eaLnBrk="1" fontAlgn="auto" hangingPunct="1">
              <a:spcAft>
                <a:spcPts val="0"/>
              </a:spcAft>
              <a:buClr>
                <a:schemeClr val="accent3"/>
              </a:buClr>
              <a:buFont typeface="Wingdings 2"/>
              <a:buNone/>
              <a:defRPr/>
            </a:pPr>
            <a:endParaRPr lang="en-US" b="1" dirty="0" smtClean="0"/>
          </a:p>
          <a:p>
            <a:pPr marL="274320" indent="-274320" eaLnBrk="1" fontAlgn="auto" hangingPunct="1">
              <a:spcAft>
                <a:spcPts val="0"/>
              </a:spcAft>
              <a:buClr>
                <a:schemeClr val="accent3"/>
              </a:buClr>
              <a:buFont typeface="Wingdings 2"/>
              <a:buNone/>
              <a:defRPr/>
            </a:pPr>
            <a:r>
              <a:rPr lang="en-US" b="1" dirty="0" smtClean="0"/>
              <a:t>Goal: </a:t>
            </a:r>
            <a:r>
              <a:rPr lang="en-US" dirty="0" smtClean="0"/>
              <a:t>Students will learn about the origin of a Mexican legend “La China Poblana” and understand related products, practices, and perspectives of Mexican culture.</a:t>
            </a:r>
          </a:p>
          <a:p>
            <a:pPr marL="274320" indent="-274320" eaLnBrk="1" fontAlgn="auto" hangingPunct="1">
              <a:spcAft>
                <a:spcPts val="0"/>
              </a:spcAft>
              <a:buClr>
                <a:schemeClr val="accent3"/>
              </a:buClr>
              <a:buFont typeface="Wingdings 2"/>
              <a:buNone/>
              <a:defRPr/>
            </a:pPr>
            <a:r>
              <a:rPr lang="en-US" b="1" dirty="0" smtClean="0"/>
              <a:t>Objectives:</a:t>
            </a:r>
            <a:endParaRPr lang="en-US" dirty="0" smtClean="0"/>
          </a:p>
          <a:p>
            <a:pPr marL="274320" indent="-274320" eaLnBrk="1" fontAlgn="auto" hangingPunct="1">
              <a:spcAft>
                <a:spcPts val="0"/>
              </a:spcAft>
              <a:buClr>
                <a:schemeClr val="accent3"/>
              </a:buClr>
              <a:buFont typeface="Wingdings 2"/>
              <a:buChar char=""/>
              <a:defRPr/>
            </a:pPr>
            <a:r>
              <a:rPr lang="en-US" dirty="0" smtClean="0"/>
              <a:t>Students will read about and discuss the historical background of the silk route and the Manila Galleon.</a:t>
            </a:r>
          </a:p>
          <a:p>
            <a:pPr marL="274320" indent="-274320" eaLnBrk="1" fontAlgn="auto" hangingPunct="1">
              <a:spcAft>
                <a:spcPts val="0"/>
              </a:spcAft>
              <a:buClr>
                <a:schemeClr val="accent3"/>
              </a:buClr>
              <a:buFont typeface="Wingdings 2"/>
              <a:buChar char=""/>
              <a:defRPr/>
            </a:pPr>
            <a:r>
              <a:rPr lang="en-US" dirty="0" smtClean="0"/>
              <a:t>Students will label maps with geographical terms in Spanish and trace the routes of Spanish and Portuguese explorers.</a:t>
            </a:r>
          </a:p>
          <a:p>
            <a:pPr marL="274320" indent="-274320" eaLnBrk="1" fontAlgn="auto" hangingPunct="1">
              <a:spcAft>
                <a:spcPts val="0"/>
              </a:spcAft>
              <a:buClr>
                <a:schemeClr val="accent3"/>
              </a:buClr>
              <a:buFont typeface="Wingdings 2"/>
              <a:buChar char=""/>
              <a:defRPr/>
            </a:pPr>
            <a:r>
              <a:rPr lang="en-US" dirty="0" smtClean="0"/>
              <a:t>Students will identify Spanish-English cognates.</a:t>
            </a:r>
          </a:p>
          <a:p>
            <a:pPr marL="274320" indent="-274320" eaLnBrk="1" fontAlgn="auto" hangingPunct="1">
              <a:spcAft>
                <a:spcPts val="0"/>
              </a:spcAft>
              <a:buClr>
                <a:schemeClr val="accent3"/>
              </a:buClr>
              <a:buFont typeface="Wingdings 2"/>
              <a:buChar char=""/>
              <a:defRPr/>
            </a:pPr>
            <a:r>
              <a:rPr lang="en-US" dirty="0" smtClean="0"/>
              <a:t>Students will identify the preterit of verbs and their infinitives.</a:t>
            </a:r>
          </a:p>
          <a:p>
            <a:pPr marL="274320" indent="-274320" eaLnBrk="1" fontAlgn="auto" hangingPunct="1">
              <a:spcAft>
                <a:spcPts val="0"/>
              </a:spcAft>
              <a:buClr>
                <a:schemeClr val="accent3"/>
              </a:buClr>
              <a:buFont typeface="Wingdings 2"/>
              <a:buChar char=""/>
              <a:defRPr/>
            </a:pPr>
            <a:r>
              <a:rPr lang="en-US" dirty="0" smtClean="0"/>
              <a:t>Students will recognize categories of vocabulary words.</a:t>
            </a:r>
          </a:p>
          <a:p>
            <a:pPr marL="274320" indent="-274320" eaLnBrk="1" fontAlgn="auto" hangingPunct="1">
              <a:spcAft>
                <a:spcPts val="0"/>
              </a:spcAft>
              <a:buClr>
                <a:schemeClr val="accent3"/>
              </a:buClr>
              <a:buFont typeface="Wingdings 2"/>
              <a:buChar char=""/>
              <a:defRPr/>
            </a:pPr>
            <a:r>
              <a:rPr lang="en-US" dirty="0" smtClean="0"/>
              <a:t>Students will comprehend the details of the story.</a:t>
            </a:r>
          </a:p>
          <a:p>
            <a:pPr marL="274320" indent="-274320" eaLnBrk="1" fontAlgn="auto" hangingPunct="1">
              <a:spcAft>
                <a:spcPts val="0"/>
              </a:spcAft>
              <a:buClr>
                <a:schemeClr val="accent3"/>
              </a:buClr>
              <a:buFont typeface="Wingdings 2"/>
              <a:buChar char=""/>
              <a:defRPr/>
            </a:pPr>
            <a:r>
              <a:rPr lang="en-US" dirty="0" smtClean="0"/>
              <a:t>Students will practice interpretive, interpersonal, and presentational communicative modes.</a:t>
            </a:r>
          </a:p>
          <a:p>
            <a:pPr marL="274320" indent="-274320" eaLnBrk="1" fontAlgn="auto" hangingPunct="1">
              <a:spcAft>
                <a:spcPts val="0"/>
              </a:spcAft>
              <a:buClr>
                <a:schemeClr val="accent3"/>
              </a:buClr>
              <a:buFont typeface="Wingdings 2"/>
              <a:buChar char=""/>
              <a:defRPr/>
            </a:pPr>
            <a:r>
              <a:rPr lang="en-US" dirty="0" smtClean="0"/>
              <a:t>Students will demonstrate their learning by completing activities relevant to their preferred learning styles.</a:t>
            </a:r>
          </a:p>
          <a:p>
            <a:pPr marL="274320" indent="-274320" eaLnBrk="1" fontAlgn="auto" hangingPunct="1">
              <a:spcAft>
                <a:spcPts val="0"/>
              </a:spcAft>
              <a:buClr>
                <a:schemeClr val="accent3"/>
              </a:buClr>
              <a:buFont typeface="Wingdings 2"/>
              <a:buNone/>
              <a:defRPr/>
            </a:pPr>
            <a:r>
              <a:rPr lang="en-US" b="1" dirty="0" smtClean="0"/>
              <a:t>Level: </a:t>
            </a:r>
            <a:r>
              <a:rPr lang="en-US" dirty="0" smtClean="0"/>
              <a:t>High beginner, intermediate (Stage I, II); originally designed as a culminating unit for the end of a Spanish I course after the preterit had been introduced and practiced.</a:t>
            </a:r>
          </a:p>
          <a:p>
            <a:pPr marL="274320" indent="-274320" eaLnBrk="1" fontAlgn="auto" hangingPunct="1">
              <a:spcAft>
                <a:spcPts val="0"/>
              </a:spcAft>
              <a:buClr>
                <a:schemeClr val="accent3"/>
              </a:buClr>
              <a:buFont typeface="Wingdings 2"/>
              <a:buNone/>
              <a:defRPr/>
            </a:pPr>
            <a:r>
              <a:rPr lang="en-US" b="1" dirty="0" smtClean="0"/>
              <a:t>Time Frame</a:t>
            </a:r>
            <a:r>
              <a:rPr lang="en-US" dirty="0" smtClean="0"/>
              <a:t>: 3- 5 days depending on class make-up/schedule/curriculum, whether or not activities are all accomplished in class or some assigned for homework; 5 Fridays sequentially;  the week before/after a holiday; before the end of the school year after books have been collected.</a:t>
            </a:r>
          </a:p>
          <a:p>
            <a:pPr marL="274320" indent="-274320" eaLnBrk="1" fontAlgn="auto" hangingPunct="1">
              <a:spcAft>
                <a:spcPts val="0"/>
              </a:spcAft>
              <a:buClr>
                <a:schemeClr val="accent3"/>
              </a:buClr>
              <a:buFont typeface="Wingdings 2"/>
              <a:buNone/>
              <a:defRPr/>
            </a:pPr>
            <a:r>
              <a:rPr lang="en-US" b="1" dirty="0" smtClean="0"/>
              <a:t>Rubrics:</a:t>
            </a:r>
            <a:r>
              <a:rPr lang="en-US" dirty="0" smtClean="0"/>
              <a:t> Teacher or teacher/student designed to measure progress or grade participation.</a:t>
            </a:r>
          </a:p>
          <a:p>
            <a:pPr marL="274320" indent="-274320" eaLnBrk="1" fontAlgn="auto" hangingPunct="1">
              <a:spcAft>
                <a:spcPts val="0"/>
              </a:spcAft>
              <a:buClr>
                <a:schemeClr val="accent3"/>
              </a:buClr>
              <a:buFont typeface="Wingdings 2"/>
              <a:buChar char=""/>
              <a:defRPr/>
            </a:pPr>
            <a:endParaRPr lang="en-US" dirty="0"/>
          </a:p>
        </p:txBody>
      </p:sp>
      <p:pic>
        <p:nvPicPr>
          <p:cNvPr id="4101" name="Picture 5" descr="C:\Documents and Settings\Gail\Local Settings\Temporary Internet Files\Content.IE5\9DYB5DNO\MPj04442460000[1].jpg"/>
          <p:cNvPicPr>
            <a:picLocks noChangeAspect="1" noChangeArrowheads="1"/>
          </p:cNvPicPr>
          <p:nvPr/>
        </p:nvPicPr>
        <p:blipFill>
          <a:blip r:embed="rId2" cstate="print"/>
          <a:srcRect/>
          <a:stretch>
            <a:fillRect/>
          </a:stretch>
        </p:blipFill>
        <p:spPr bwMode="auto">
          <a:xfrm>
            <a:off x="1371600" y="0"/>
            <a:ext cx="838200" cy="1117600"/>
          </a:xfrm>
          <a:prstGeom prst="rect">
            <a:avLst/>
          </a:prstGeom>
          <a:noFill/>
        </p:spPr>
      </p:pic>
      <p:pic>
        <p:nvPicPr>
          <p:cNvPr id="7" name="Picture 5" descr="C:\Documents and Settings\Gail\Local Settings\Temporary Internet Files\Content.IE5\9DYB5DNO\MPj04442460000[1].jpg"/>
          <p:cNvPicPr>
            <a:picLocks noChangeAspect="1" noChangeArrowheads="1"/>
          </p:cNvPicPr>
          <p:nvPr/>
        </p:nvPicPr>
        <p:blipFill>
          <a:blip r:embed="rId2" cstate="print"/>
          <a:srcRect/>
          <a:stretch>
            <a:fillRect/>
          </a:stretch>
        </p:blipFill>
        <p:spPr bwMode="auto">
          <a:xfrm>
            <a:off x="6705600" y="0"/>
            <a:ext cx="838200" cy="11176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s-MX" sz="3600" b="1" dirty="0" smtClean="0"/>
              <a:t>ACTIVIDADES GLOBALES</a:t>
            </a:r>
            <a:r>
              <a:rPr lang="es-MX" sz="5400" b="1" dirty="0" smtClean="0"/>
              <a:t/>
            </a:r>
            <a:br>
              <a:rPr lang="es-MX" sz="5400" b="1" dirty="0" smtClean="0"/>
            </a:br>
            <a:r>
              <a:rPr lang="es-MX" sz="3100" b="1" dirty="0" smtClean="0"/>
              <a:t>El intruso</a:t>
            </a:r>
            <a:r>
              <a:rPr lang="es-MX" sz="2200" b="1" dirty="0" smtClean="0"/>
              <a:t>: </a:t>
            </a:r>
            <a:r>
              <a:rPr lang="es-MX" sz="2200" i="1" dirty="0" smtClean="0"/>
              <a:t>Subraya la palabra que no tiene ninguna relación con las otras.</a:t>
            </a:r>
            <a:endParaRPr lang="en-US" sz="2200" i="1" dirty="0"/>
          </a:p>
        </p:txBody>
      </p:sp>
      <p:sp>
        <p:nvSpPr>
          <p:cNvPr id="22531" name="Content Placeholder 2"/>
          <p:cNvSpPr>
            <a:spLocks noGrp="1"/>
          </p:cNvSpPr>
          <p:nvPr>
            <p:ph idx="1"/>
          </p:nvPr>
        </p:nvSpPr>
        <p:spPr/>
        <p:txBody>
          <a:bodyPr/>
          <a:lstStyle/>
          <a:p>
            <a:pPr marL="514350" indent="-514350" eaLnBrk="1" hangingPunct="1">
              <a:buFont typeface="Calibri" pitchFamily="34" charset="0"/>
              <a:buAutoNum type="arabicPeriod"/>
            </a:pPr>
            <a:r>
              <a:rPr lang="en-US" smtClean="0"/>
              <a:t>perfumes, porcelanas, personajes, encajes</a:t>
            </a:r>
          </a:p>
          <a:p>
            <a:pPr marL="514350" indent="-514350" eaLnBrk="1" hangingPunct="1">
              <a:buFont typeface="Calibri" pitchFamily="34" charset="0"/>
              <a:buAutoNum type="arabicPeriod"/>
            </a:pPr>
            <a:r>
              <a:rPr lang="en-US" smtClean="0"/>
              <a:t>capitán, barco, buenos, cargas</a:t>
            </a:r>
          </a:p>
          <a:p>
            <a:pPr marL="514350" indent="-514350" eaLnBrk="1" hangingPunct="1">
              <a:buFont typeface="Calibri" pitchFamily="34" charset="0"/>
              <a:buAutoNum type="arabicPeriod"/>
            </a:pPr>
            <a:r>
              <a:rPr lang="en-US" smtClean="0"/>
              <a:t>navegante, Magallanes, Filipinas, India</a:t>
            </a:r>
          </a:p>
          <a:p>
            <a:pPr marL="514350" indent="-514350" eaLnBrk="1" hangingPunct="1">
              <a:buFont typeface="Calibri" pitchFamily="34" charset="0"/>
              <a:buAutoNum type="arabicPeriod"/>
            </a:pPr>
            <a:r>
              <a:rPr lang="en-US" smtClean="0"/>
              <a:t>puerto, Manila, Guanajuato, Acapulco</a:t>
            </a:r>
          </a:p>
          <a:p>
            <a:pPr marL="514350" indent="-514350" eaLnBrk="1" hangingPunct="1">
              <a:buFont typeface="Calibri" pitchFamily="34" charset="0"/>
              <a:buAutoNum type="arabicPeriod"/>
            </a:pPr>
            <a:r>
              <a:rPr lang="en-US" smtClean="0"/>
              <a:t>princesa, raptar, piratas, países</a:t>
            </a:r>
          </a:p>
          <a:p>
            <a:pPr marL="514350" indent="-514350" eaLnBrk="1" hangingPunct="1">
              <a:buFont typeface="Calibri" pitchFamily="34" charset="0"/>
              <a:buAutoNum type="arabicPeriod"/>
            </a:pPr>
            <a:r>
              <a:rPr lang="en-US" smtClean="0"/>
              <a:t>plata, sombrero, blusa, falda</a:t>
            </a:r>
          </a:p>
          <a:p>
            <a:pPr marL="514350" indent="-514350" eaLnBrk="1" hangingPunct="1">
              <a:buFont typeface="Calibri" pitchFamily="34" charset="0"/>
              <a:buAutoNum type="arabicPeriod"/>
            </a:pPr>
            <a:r>
              <a:rPr lang="en-US" smtClean="0"/>
              <a:t>buena, fea, amable, simpática</a:t>
            </a:r>
          </a:p>
          <a:p>
            <a:pPr marL="514350" indent="-514350" eaLnBrk="1" hangingPunct="1">
              <a:buFont typeface="Calibri" pitchFamily="34" charset="0"/>
              <a:buAutoNum type="arabicPeriod"/>
            </a:pPr>
            <a:r>
              <a:rPr lang="en-US" smtClean="0"/>
              <a:t>hermoso, bonito, elegante, triste</a:t>
            </a:r>
          </a:p>
        </p:txBody>
      </p:sp>
      <p:pic>
        <p:nvPicPr>
          <p:cNvPr id="4" name="Picture 3" descr="C:\Documents and Settings\Gail\Local Settings\Temporary Internet Files\Content.IE5\FEDYZZJ0\MCj04380660000[1].png"/>
          <p:cNvPicPr>
            <a:picLocks noChangeAspect="1" noChangeArrowheads="1"/>
          </p:cNvPicPr>
          <p:nvPr/>
        </p:nvPicPr>
        <p:blipFill>
          <a:blip r:embed="rId2" cstate="print"/>
          <a:srcRect/>
          <a:stretch>
            <a:fillRect/>
          </a:stretch>
        </p:blipFill>
        <p:spPr bwMode="auto">
          <a:xfrm>
            <a:off x="6553200" y="4343400"/>
            <a:ext cx="1466850" cy="13430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3" presetClass="emph" presetSubtype="0" fill="remove" nodeType="clickEffect">
                                  <p:stCondLst>
                                    <p:cond delay="0"/>
                                  </p:stCondLst>
                                  <p:childTnLst>
                                    <p:animClr clrSpc="rgb" dir="cw">
                                      <p:cBhvr override="childStyle">
                                        <p:cTn id="6" dur="1500" accel="50000" autoRev="1" fill="hold" tmFilter="0, 0; .33333, 1; 1, 1">
                                          <p:stCondLst>
                                            <p:cond delay="0"/>
                                          </p:stCondLst>
                                        </p:cTn>
                                        <p:tgtEl>
                                          <p:spTgt spid="4"/>
                                        </p:tgtEl>
                                        <p:attrNameLst>
                                          <p:attrName>style.color</p:attrName>
                                        </p:attrNameLst>
                                      </p:cBhvr>
                                      <p:to>
                                        <a:schemeClr val="accent2"/>
                                      </p:to>
                                    </p:animClr>
                                    <p:animClr clrSpc="rgb" dir="cw">
                                      <p:cBhvr>
                                        <p:cTn id="7" dur="1500" accel="50000" autoRev="1" fill="hold" tmFilter="0, 0; .33333, 1; 1, 1">
                                          <p:stCondLst>
                                            <p:cond delay="0"/>
                                          </p:stCondLst>
                                        </p:cTn>
                                        <p:tgtEl>
                                          <p:spTgt spid="4"/>
                                        </p:tgtEl>
                                        <p:attrNameLst>
                                          <p:attrName>fillcolor</p:attrName>
                                        </p:attrNameLst>
                                      </p:cBhvr>
                                      <p:to>
                                        <a:schemeClr val="accent2"/>
                                      </p:to>
                                    </p:animClr>
                                    <p:set>
                                      <p:cBhvr>
                                        <p:cTn id="8" dur="3000" fill="hold"/>
                                        <p:tgtEl>
                                          <p:spTgt spid="4"/>
                                        </p:tgtEl>
                                        <p:attrNameLst>
                                          <p:attrName>fill.type</p:attrName>
                                        </p:attrNameLst>
                                      </p:cBhvr>
                                      <p:to>
                                        <p:strVal val="solid"/>
                                      </p:to>
                                    </p:set>
                                    <p:set>
                                      <p:cBhvr>
                                        <p:cTn id="9" dur="3000" fill="hold"/>
                                        <p:tgtEl>
                                          <p:spTgt spid="4"/>
                                        </p:tgtEl>
                                        <p:attrNameLst>
                                          <p:attrName>fill.on</p:attrName>
                                        </p:attrNameLst>
                                      </p:cBhvr>
                                      <p:to>
                                        <p:strVal val="true"/>
                                      </p:to>
                                    </p:set>
                                    <p:animScale>
                                      <p:cBhvr>
                                        <p:cTn id="10" dur="1500" accel="50000" autoRev="1" fill="hold" tmFilter="0, 0; .33333, 1; 1, 1">
                                          <p:stCondLst>
                                            <p:cond delay="0"/>
                                          </p:stCondLst>
                                        </p:cTn>
                                        <p:tgtEl>
                                          <p:spTgt spid="4"/>
                                        </p:tgtEl>
                                      </p:cBhvr>
                                      <p:from x="100000" y="100000"/>
                                      <p:to x="100000" y="14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1"/>
          <p:cNvSpPr>
            <a:spLocks noChangeArrowheads="1"/>
          </p:cNvSpPr>
          <p:nvPr/>
        </p:nvSpPr>
        <p:spPr bwMode="auto">
          <a:xfrm>
            <a:off x="609600" y="963613"/>
            <a:ext cx="230188" cy="307975"/>
          </a:xfrm>
          <a:prstGeom prst="rect">
            <a:avLst/>
          </a:prstGeom>
          <a:noFill/>
          <a:ln w="9525">
            <a:noFill/>
            <a:miter lim="800000"/>
            <a:headEnd/>
            <a:tailEnd/>
          </a:ln>
        </p:spPr>
        <p:txBody>
          <a:bodyPr wrap="none" anchor="ctr">
            <a:spAutoFit/>
          </a:bodyPr>
          <a:lstStyle/>
          <a:p>
            <a:r>
              <a:rPr lang="es-MX" sz="1400">
                <a:latin typeface="Calibri" pitchFamily="34" charset="0"/>
                <a:ea typeface="Calibri" pitchFamily="34" charset="0"/>
                <a:cs typeface="Times New Roman" pitchFamily="18" charset="0"/>
              </a:rPr>
              <a:t>.</a:t>
            </a:r>
            <a:endParaRPr lang="en-US" sz="1100">
              <a:ea typeface="Calibri" pitchFamily="34" charset="0"/>
              <a:cs typeface="Times New Roman" pitchFamily="18" charset="0"/>
            </a:endParaRPr>
          </a:p>
        </p:txBody>
      </p:sp>
      <p:sp>
        <p:nvSpPr>
          <p:cNvPr id="23555" name="Rectangle 3"/>
          <p:cNvSpPr>
            <a:spLocks noChangeArrowheads="1"/>
          </p:cNvSpPr>
          <p:nvPr/>
        </p:nvSpPr>
        <p:spPr bwMode="auto">
          <a:xfrm>
            <a:off x="685800" y="1657350"/>
            <a:ext cx="8458200" cy="5200650"/>
          </a:xfrm>
          <a:prstGeom prst="rect">
            <a:avLst/>
          </a:prstGeom>
          <a:noFill/>
          <a:ln w="9525">
            <a:noFill/>
            <a:miter lim="800000"/>
            <a:headEnd/>
            <a:tailEnd/>
          </a:ln>
        </p:spPr>
        <p:txBody>
          <a:bodyPr anchor="ctr">
            <a:spAutoFit/>
          </a:bodyPr>
          <a:lstStyle/>
          <a:p>
            <a:r>
              <a:rPr lang="es-MX" sz="2400">
                <a:latin typeface="Calibri" pitchFamily="34" charset="0"/>
                <a:ea typeface="Calibri" pitchFamily="34" charset="0"/>
                <a:cs typeface="Times New Roman" pitchFamily="18" charset="0"/>
              </a:rPr>
              <a:t>A.___ Un capitán español compró a  la princesa.</a:t>
            </a:r>
            <a:endParaRPr lang="en-US" sz="2400">
              <a:ea typeface="Calibri" pitchFamily="34" charset="0"/>
              <a:cs typeface="Times New Roman" pitchFamily="18" charset="0"/>
            </a:endParaRPr>
          </a:p>
          <a:p>
            <a:pPr eaLnBrk="0" hangingPunct="0"/>
            <a:r>
              <a:rPr lang="es-MX" sz="2400">
                <a:latin typeface="Calibri" pitchFamily="34" charset="0"/>
                <a:ea typeface="Calibri" pitchFamily="34" charset="0"/>
                <a:cs typeface="Times New Roman" pitchFamily="18" charset="0"/>
              </a:rPr>
              <a:t>B.___ El capitán llevó a la princesa a Acapulco.</a:t>
            </a:r>
            <a:endParaRPr lang="en-US" sz="2400">
              <a:ea typeface="Calibri" pitchFamily="34" charset="0"/>
              <a:cs typeface="Times New Roman" pitchFamily="18" charset="0"/>
            </a:endParaRPr>
          </a:p>
          <a:p>
            <a:pPr eaLnBrk="0" hangingPunct="0"/>
            <a:r>
              <a:rPr lang="es-MX" sz="2400">
                <a:latin typeface="Calibri" pitchFamily="34" charset="0"/>
                <a:ea typeface="Calibri" pitchFamily="34" charset="0"/>
                <a:cs typeface="Times New Roman" pitchFamily="18" charset="0"/>
              </a:rPr>
              <a:t>C.___ Una princesa india fue al puerto para mirar los barcos.</a:t>
            </a:r>
            <a:endParaRPr lang="en-US" sz="2400">
              <a:ea typeface="Calibri" pitchFamily="34" charset="0"/>
            </a:endParaRPr>
          </a:p>
          <a:p>
            <a:pPr eaLnBrk="0" hangingPunct="0"/>
            <a:r>
              <a:rPr lang="es-MX" sz="2400">
                <a:latin typeface="Calibri" pitchFamily="34" charset="0"/>
                <a:ea typeface="Calibri" pitchFamily="34" charset="0"/>
              </a:rPr>
              <a:t>D.___ Las mujeres poblanas  se vistieron como la princesa para honrar su memoria.</a:t>
            </a:r>
            <a:endParaRPr lang="en-US" sz="2400">
              <a:ea typeface="Calibri" pitchFamily="34" charset="0"/>
            </a:endParaRPr>
          </a:p>
          <a:p>
            <a:pPr eaLnBrk="0" hangingPunct="0"/>
            <a:r>
              <a:rPr lang="es-MX" sz="2400">
                <a:latin typeface="Calibri" pitchFamily="34" charset="0"/>
                <a:ea typeface="Calibri" pitchFamily="34" charset="0"/>
              </a:rPr>
              <a:t>E.___ El barco español llegó a Acapulco.</a:t>
            </a:r>
            <a:endParaRPr lang="en-US" sz="2400">
              <a:ea typeface="Calibri" pitchFamily="34" charset="0"/>
            </a:endParaRPr>
          </a:p>
          <a:p>
            <a:pPr eaLnBrk="0" hangingPunct="0"/>
            <a:r>
              <a:rPr lang="es-MX" sz="2400">
                <a:latin typeface="Calibri" pitchFamily="34" charset="0"/>
                <a:ea typeface="Calibri" pitchFamily="34" charset="0"/>
              </a:rPr>
              <a:t>F.___ El traje de la princesa se llama “china poblana”.</a:t>
            </a:r>
            <a:endParaRPr lang="en-US" sz="2400">
              <a:ea typeface="Calibri" pitchFamily="34" charset="0"/>
            </a:endParaRPr>
          </a:p>
          <a:p>
            <a:pPr eaLnBrk="0" hangingPunct="0"/>
            <a:r>
              <a:rPr lang="es-MX" sz="2400">
                <a:latin typeface="Calibri" pitchFamily="34" charset="0"/>
                <a:ea typeface="Calibri" pitchFamily="34" charset="0"/>
              </a:rPr>
              <a:t>G.___ Unos piratas chinos raptaron a la princesa.</a:t>
            </a:r>
            <a:endParaRPr lang="en-US" sz="2400">
              <a:ea typeface="Calibri" pitchFamily="34" charset="0"/>
            </a:endParaRPr>
          </a:p>
          <a:p>
            <a:pPr eaLnBrk="0" hangingPunct="0"/>
            <a:r>
              <a:rPr lang="es-MX" sz="2400">
                <a:latin typeface="Calibri" pitchFamily="34" charset="0"/>
                <a:ea typeface="Calibri" pitchFamily="34" charset="0"/>
              </a:rPr>
              <a:t>H.___ Todos amaban la princesa.</a:t>
            </a:r>
            <a:endParaRPr lang="en-US" sz="2400">
              <a:ea typeface="Calibri" pitchFamily="34" charset="0"/>
            </a:endParaRPr>
          </a:p>
          <a:p>
            <a:pPr eaLnBrk="0" hangingPunct="0"/>
            <a:r>
              <a:rPr lang="es-MX" sz="2400">
                <a:latin typeface="Calibri" pitchFamily="34" charset="0"/>
                <a:ea typeface="Calibri" pitchFamily="34" charset="0"/>
              </a:rPr>
              <a:t>I.  ___ El comerciante y su esposa adoptaron a la princesa.</a:t>
            </a:r>
            <a:endParaRPr lang="en-US" sz="2400">
              <a:ea typeface="Calibri" pitchFamily="34" charset="0"/>
            </a:endParaRPr>
          </a:p>
          <a:p>
            <a:pPr eaLnBrk="0" hangingPunct="0"/>
            <a:r>
              <a:rPr lang="es-MX" sz="2400">
                <a:latin typeface="Calibri" pitchFamily="34" charset="0"/>
                <a:ea typeface="Calibri" pitchFamily="34" charset="0"/>
              </a:rPr>
              <a:t>J. ___  Los piratas vendieron la princesa en Manila.</a:t>
            </a:r>
            <a:endParaRPr lang="en-US" sz="2400">
              <a:ea typeface="Calibri" pitchFamily="34" charset="0"/>
            </a:endParaRPr>
          </a:p>
          <a:p>
            <a:pPr eaLnBrk="0" hangingPunct="0"/>
            <a:r>
              <a:rPr lang="es-MX" sz="2400">
                <a:latin typeface="Calibri" pitchFamily="34" charset="0"/>
                <a:ea typeface="Calibri" pitchFamily="34" charset="0"/>
              </a:rPr>
              <a:t>K.___ Un comerciante mexicano compró a la princesa.</a:t>
            </a:r>
            <a:endParaRPr lang="en-US" sz="2400">
              <a:ea typeface="Calibri" pitchFamily="34" charset="0"/>
            </a:endParaRPr>
          </a:p>
          <a:p>
            <a:pPr eaLnBrk="0" hangingPunct="0"/>
            <a:r>
              <a:rPr lang="es-MX" sz="2400">
                <a:latin typeface="Calibri" pitchFamily="34" charset="0"/>
                <a:ea typeface="Calibri" pitchFamily="34" charset="0"/>
              </a:rPr>
              <a:t>L. ___ La princesa murió en 1688.</a:t>
            </a:r>
            <a:endParaRPr lang="en-US" sz="2400">
              <a:ea typeface="Calibri" pitchFamily="34" charset="0"/>
            </a:endParaRPr>
          </a:p>
          <a:p>
            <a:pPr eaLnBrk="0" hangingPunct="0"/>
            <a:r>
              <a:rPr lang="es-MX" sz="2000">
                <a:ea typeface="Calibri" pitchFamily="34" charset="0"/>
              </a:rPr>
              <a:t>M.___ La princesa era muy buena con los pobres y los enfermos</a:t>
            </a:r>
            <a:r>
              <a:rPr lang="en-US" sz="2000">
                <a:ea typeface="Calibri" pitchFamily="34" charset="0"/>
              </a:rPr>
              <a:t> .</a:t>
            </a:r>
          </a:p>
        </p:txBody>
      </p:sp>
      <p:sp>
        <p:nvSpPr>
          <p:cNvPr id="23556" name="Title 8"/>
          <p:cNvSpPr>
            <a:spLocks noGrp="1"/>
          </p:cNvSpPr>
          <p:nvPr>
            <p:ph type="title"/>
          </p:nvPr>
        </p:nvSpPr>
        <p:spPr>
          <a:xfrm>
            <a:off x="457200" y="533400"/>
            <a:ext cx="8229600" cy="1066800"/>
          </a:xfrm>
        </p:spPr>
        <p:txBody>
          <a:bodyPr/>
          <a:lstStyle/>
          <a:p>
            <a:pPr eaLnBrk="1" hangingPunct="1"/>
            <a:r>
              <a:rPr lang="es-MX" sz="2400" b="1" smtClean="0"/>
              <a:t>Actividades de comprensión </a:t>
            </a:r>
            <a:r>
              <a:rPr lang="en-US" sz="2000" b="1" smtClean="0"/>
              <a:t/>
            </a:r>
            <a:br>
              <a:rPr lang="en-US" sz="2000" b="1" smtClean="0"/>
            </a:br>
            <a:r>
              <a:rPr lang="es-MX" sz="2000" smtClean="0"/>
              <a:t>Orden cronológico: </a:t>
            </a:r>
            <a:r>
              <a:rPr lang="es-MX" sz="2000" i="1" smtClean="0"/>
              <a:t>Con tu compañero(a) pon en orden los siguientes acontecimientos del cuento (1-13)</a:t>
            </a:r>
            <a:endParaRPr lang="en-US" sz="2000" smtClean="0"/>
          </a:p>
        </p:txBody>
      </p:sp>
      <p:pic>
        <p:nvPicPr>
          <p:cNvPr id="11" name="Picture 10" descr="C:\Documents and Settings\Gail\Local Settings\Temporary Internet Files\Content.IE5\9DYB5DNO\MCSY00774_0000[1].wmf"/>
          <p:cNvPicPr>
            <a:picLocks noChangeAspect="1" noChangeArrowheads="1"/>
          </p:cNvPicPr>
          <p:nvPr/>
        </p:nvPicPr>
        <p:blipFill>
          <a:blip r:embed="rId2" cstate="print"/>
          <a:srcRect/>
          <a:stretch>
            <a:fillRect/>
          </a:stretch>
        </p:blipFill>
        <p:spPr bwMode="auto">
          <a:xfrm>
            <a:off x="7696200" y="533400"/>
            <a:ext cx="1276350" cy="13017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amond(in)">
                                      <p:cBhvr>
                                        <p:cTn id="7" dur="3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s-MX" sz="2700" b="1" dirty="0" smtClean="0"/>
              <a:t>Actividades de comprensión</a:t>
            </a:r>
            <a:r>
              <a:rPr lang="es-MX" sz="2400" b="1" dirty="0" smtClean="0"/>
              <a:t/>
            </a:r>
            <a:br>
              <a:rPr lang="es-MX" sz="2400" b="1" dirty="0" smtClean="0"/>
            </a:br>
            <a:r>
              <a:rPr lang="es-MX" sz="2400" dirty="0" smtClean="0"/>
              <a:t> ¿Quién habla?  </a:t>
            </a:r>
            <a:r>
              <a:rPr lang="es-MX" sz="2400" i="1" dirty="0" smtClean="0"/>
              <a:t>Identifica al personaje del cuento: la criada, la princesa, un pirata, el capitán, el comerciante poblano</a:t>
            </a:r>
            <a:r>
              <a:rPr lang="en-US" sz="2400" dirty="0" smtClean="0"/>
              <a:t/>
            </a:r>
            <a:br>
              <a:rPr lang="en-US" sz="2400" dirty="0" smtClean="0"/>
            </a:br>
            <a:endParaRPr lang="en-US" sz="2400" dirty="0"/>
          </a:p>
        </p:txBody>
      </p:sp>
      <p:sp>
        <p:nvSpPr>
          <p:cNvPr id="3" name="Content Placeholder 2"/>
          <p:cNvSpPr>
            <a:spLocks noGrp="1"/>
          </p:cNvSpPr>
          <p:nvPr>
            <p:ph idx="1"/>
          </p:nvPr>
        </p:nvSpPr>
        <p:spPr>
          <a:xfrm>
            <a:off x="457200" y="1600200"/>
            <a:ext cx="8229600" cy="4800600"/>
          </a:xfrm>
        </p:spPr>
        <p:txBody>
          <a:bodyPr>
            <a:normAutofit/>
          </a:bodyPr>
          <a:lstStyle/>
          <a:p>
            <a:pPr marL="514350" indent="-514350" eaLnBrk="1" fontAlgn="auto" hangingPunct="1">
              <a:spcAft>
                <a:spcPts val="0"/>
              </a:spcAft>
              <a:buClr>
                <a:schemeClr val="accent3"/>
              </a:buClr>
              <a:buFont typeface="+mj-lt"/>
              <a:buAutoNum type="arabicPeriod"/>
              <a:defRPr/>
            </a:pPr>
            <a:r>
              <a:rPr lang="es-MX" sz="2400" dirty="0" smtClean="0"/>
              <a:t> ¡Qué niña tan preciosa!	___________			</a:t>
            </a:r>
            <a:endParaRPr lang="en-US" sz="2400" dirty="0" smtClean="0"/>
          </a:p>
          <a:p>
            <a:pPr marL="514350" indent="-514350" eaLnBrk="1" fontAlgn="auto" hangingPunct="1">
              <a:spcAft>
                <a:spcPts val="0"/>
              </a:spcAft>
              <a:buClr>
                <a:schemeClr val="accent3"/>
              </a:buClr>
              <a:buFont typeface="+mj-lt"/>
              <a:buAutoNum type="arabicPeriod"/>
              <a:defRPr/>
            </a:pPr>
            <a:r>
              <a:rPr lang="es-MX" sz="2400" dirty="0" smtClean="0"/>
              <a:t> Me gusta mucho la ropa bonita.___________		</a:t>
            </a:r>
            <a:endParaRPr lang="en-US" sz="2400" dirty="0" smtClean="0"/>
          </a:p>
          <a:p>
            <a:pPr marL="514350" indent="-514350" eaLnBrk="1" fontAlgn="auto" hangingPunct="1">
              <a:spcAft>
                <a:spcPts val="0"/>
              </a:spcAft>
              <a:buClr>
                <a:schemeClr val="accent3"/>
              </a:buClr>
              <a:buFont typeface="+mj-lt"/>
              <a:buAutoNum type="arabicPeriod"/>
              <a:defRPr/>
            </a:pPr>
            <a:r>
              <a:rPr lang="es-MX" sz="2400" dirty="0" smtClean="0"/>
              <a:t>Te voy a llamar Catalina.____________</a:t>
            </a:r>
            <a:endParaRPr lang="en-US" sz="2400" dirty="0" smtClean="0"/>
          </a:p>
          <a:p>
            <a:pPr marL="514350" indent="-514350" eaLnBrk="1" fontAlgn="auto" hangingPunct="1">
              <a:spcAft>
                <a:spcPts val="0"/>
              </a:spcAft>
              <a:buClr>
                <a:schemeClr val="accent3"/>
              </a:buClr>
              <a:buFont typeface="+mj-lt"/>
              <a:buAutoNum type="arabicPeriod"/>
              <a:defRPr/>
            </a:pPr>
            <a:r>
              <a:rPr lang="es-MX" sz="2400" dirty="0" smtClean="0"/>
              <a:t>La compré en Manila.________				</a:t>
            </a:r>
          </a:p>
          <a:p>
            <a:pPr marL="514350" indent="-514350" eaLnBrk="1" fontAlgn="auto" hangingPunct="1">
              <a:spcAft>
                <a:spcPts val="0"/>
              </a:spcAft>
              <a:buClr>
                <a:schemeClr val="accent3"/>
              </a:buClr>
              <a:buFont typeface="+mj-lt"/>
              <a:buAutoNum type="arabicPeriod"/>
              <a:defRPr/>
            </a:pPr>
            <a:r>
              <a:rPr lang="es-MX" sz="2400" dirty="0" smtClean="0"/>
              <a:t>No tenemos hijos._____					</a:t>
            </a:r>
          </a:p>
          <a:p>
            <a:pPr marL="514350" indent="-514350" eaLnBrk="1" fontAlgn="auto" hangingPunct="1">
              <a:spcAft>
                <a:spcPts val="0"/>
              </a:spcAft>
              <a:buClr>
                <a:schemeClr val="accent3"/>
              </a:buClr>
              <a:buFont typeface="+mj-lt"/>
              <a:buAutoNum type="arabicPeriod"/>
              <a:defRPr/>
            </a:pPr>
            <a:r>
              <a:rPr lang="es-MX" sz="2400" dirty="0" smtClean="0"/>
              <a:t>Me gusta ayudar a los pobres._____________		</a:t>
            </a:r>
          </a:p>
          <a:p>
            <a:pPr marL="514350" indent="-514350" eaLnBrk="1" fontAlgn="auto" hangingPunct="1">
              <a:spcAft>
                <a:spcPts val="0"/>
              </a:spcAft>
              <a:buClr>
                <a:schemeClr val="accent3"/>
              </a:buClr>
              <a:buFont typeface="+mj-lt"/>
              <a:buAutoNum type="arabicPeriod"/>
              <a:defRPr/>
            </a:pPr>
            <a:r>
              <a:rPr lang="es-MX" sz="2400" dirty="0" smtClean="0"/>
              <a:t>Estoy triste y cansada._____________			</a:t>
            </a:r>
          </a:p>
          <a:p>
            <a:pPr marL="514350" indent="-514350" eaLnBrk="1" fontAlgn="auto" hangingPunct="1">
              <a:spcAft>
                <a:spcPts val="0"/>
              </a:spcAft>
              <a:buClr>
                <a:schemeClr val="accent3"/>
              </a:buClr>
              <a:buFont typeface="+mj-lt"/>
              <a:buAutoNum type="arabicPeriod"/>
              <a:defRPr/>
            </a:pPr>
            <a:r>
              <a:rPr lang="es-MX" sz="2400" dirty="0" smtClean="0"/>
              <a:t>¡Gracias, Capitán!_________________</a:t>
            </a:r>
          </a:p>
          <a:p>
            <a:pPr marL="514350" indent="-514350" eaLnBrk="1" fontAlgn="auto" hangingPunct="1">
              <a:spcAft>
                <a:spcPts val="0"/>
              </a:spcAft>
              <a:buClr>
                <a:schemeClr val="accent3"/>
              </a:buClr>
              <a:buFont typeface="+mj-lt"/>
              <a:buAutoNum type="arabicPeriod"/>
              <a:defRPr/>
            </a:pPr>
            <a:r>
              <a:rPr lang="es-MX" sz="2400" dirty="0" smtClean="0"/>
              <a:t>Me gusta ver los barcos grandes.___________		</a:t>
            </a:r>
          </a:p>
          <a:p>
            <a:pPr marL="514350" indent="-514350" eaLnBrk="1" fontAlgn="auto" hangingPunct="1">
              <a:spcAft>
                <a:spcPts val="0"/>
              </a:spcAft>
              <a:buClr>
                <a:schemeClr val="accent3"/>
              </a:buClr>
              <a:buFont typeface="+mj-lt"/>
              <a:buAutoNum type="arabicPeriod"/>
              <a:defRPr/>
            </a:pPr>
            <a:r>
              <a:rPr lang="es-MX" sz="2400" dirty="0" smtClean="0"/>
              <a:t>Vamos a venderla en Manila.__________________			</a:t>
            </a:r>
            <a:endParaRPr lang="en-US" sz="2400" dirty="0" smtClean="0"/>
          </a:p>
          <a:p>
            <a:pPr marL="274320" indent="-274320" eaLnBrk="1" fontAlgn="auto" hangingPunct="1">
              <a:spcAft>
                <a:spcPts val="0"/>
              </a:spcAft>
              <a:buClr>
                <a:schemeClr val="accent3"/>
              </a:buClr>
              <a:buFont typeface="Wingdings 2"/>
              <a:buNone/>
              <a:defRPr/>
            </a:pPr>
            <a:endParaRPr lang="en-US" sz="2400" dirty="0"/>
          </a:p>
        </p:txBody>
      </p:sp>
      <p:pic>
        <p:nvPicPr>
          <p:cNvPr id="4" name="Picture 3" descr="C:\Documents and Settings\Gail\Local Settings\Temporary Internet Files\Content.IE5\9DYB5DNO\MCSY00774_0000[1].wmf"/>
          <p:cNvPicPr>
            <a:picLocks noChangeAspect="1" noChangeArrowheads="1"/>
          </p:cNvPicPr>
          <p:nvPr/>
        </p:nvPicPr>
        <p:blipFill>
          <a:blip r:embed="rId2" cstate="print"/>
          <a:srcRect/>
          <a:stretch>
            <a:fillRect/>
          </a:stretch>
        </p:blipFill>
        <p:spPr bwMode="auto">
          <a:xfrm>
            <a:off x="7391400" y="2743200"/>
            <a:ext cx="1276350" cy="13017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2000"/>
                                        <p:tgtEl>
                                          <p:spTgt spid="4"/>
                                        </p:tgtEl>
                                        <p:attrNameLst>
                                          <p:attrName>ppt_x</p:attrName>
                                        </p:attrNameLst>
                                      </p:cBhvr>
                                      <p:tavLst>
                                        <p:tav tm="0">
                                          <p:val>
                                            <p:strVal val="ppt_x"/>
                                          </p:val>
                                        </p:tav>
                                        <p:tav tm="100000">
                                          <p:val>
                                            <p:strVal val="ppt_x"/>
                                          </p:val>
                                        </p:tav>
                                      </p:tavLst>
                                    </p:anim>
                                    <p:anim calcmode="lin" valueType="num">
                                      <p:cBhvr additive="base">
                                        <p:cTn id="7" dur="2000"/>
                                        <p:tgtEl>
                                          <p:spTgt spid="4"/>
                                        </p:tgtEl>
                                        <p:attrNameLst>
                                          <p:attrName>ppt_y</p:attrName>
                                        </p:attrNameLst>
                                      </p:cBhvr>
                                      <p:tavLst>
                                        <p:tav tm="0">
                                          <p:val>
                                            <p:strVal val="ppt_y"/>
                                          </p:val>
                                        </p:tav>
                                        <p:tav tm="100000">
                                          <p:val>
                                            <p:strVal val="1+ppt_h/2"/>
                                          </p:val>
                                        </p:tav>
                                      </p:tavLst>
                                    </p:anim>
                                    <p:set>
                                      <p:cBhvr>
                                        <p:cTn id="8"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fontScale="90000"/>
          </a:bodyPr>
          <a:lstStyle/>
          <a:p>
            <a:pPr algn="ctr" eaLnBrk="1" fontAlgn="auto" hangingPunct="1">
              <a:spcAft>
                <a:spcPts val="0"/>
              </a:spcAft>
              <a:defRPr/>
            </a:pPr>
            <a:r>
              <a:rPr lang="es-MX" sz="2700" b="1" dirty="0" smtClean="0"/>
              <a:t/>
            </a:r>
            <a:br>
              <a:rPr lang="es-MX" sz="2700" b="1" dirty="0" smtClean="0"/>
            </a:br>
            <a:r>
              <a:rPr lang="es-MX" sz="2700" b="1" dirty="0" smtClean="0"/>
              <a:t/>
            </a:r>
            <a:br>
              <a:rPr lang="es-MX" sz="2700" b="1" dirty="0" smtClean="0"/>
            </a:br>
            <a:r>
              <a:rPr lang="es-MX" sz="2700" b="1" dirty="0" smtClean="0"/>
              <a:t/>
            </a:r>
            <a:br>
              <a:rPr lang="es-MX" sz="2700" b="1" dirty="0" smtClean="0"/>
            </a:br>
            <a:r>
              <a:rPr lang="es-MX" sz="2700" b="1" dirty="0" smtClean="0"/>
              <a:t>Actividades de comprensión</a:t>
            </a:r>
            <a:br>
              <a:rPr lang="es-MX" sz="2700" b="1" dirty="0" smtClean="0"/>
            </a:br>
            <a:r>
              <a:rPr lang="es-MX" sz="2200" dirty="0" smtClean="0"/>
              <a:t>Verifiquemos:   </a:t>
            </a:r>
            <a:r>
              <a:rPr lang="es-MX" sz="2200" i="1" dirty="0" smtClean="0"/>
              <a:t>Escoja la respuesta correcta</a:t>
            </a:r>
            <a:endParaRPr lang="en-US" sz="2200" dirty="0"/>
          </a:p>
        </p:txBody>
      </p:sp>
      <p:sp>
        <p:nvSpPr>
          <p:cNvPr id="25603" name="Content Placeholder 3"/>
          <p:cNvSpPr>
            <a:spLocks noGrp="1"/>
          </p:cNvSpPr>
          <p:nvPr>
            <p:ph idx="1"/>
          </p:nvPr>
        </p:nvSpPr>
        <p:spPr>
          <a:xfrm>
            <a:off x="457200" y="838200"/>
            <a:ext cx="8229600" cy="6019800"/>
          </a:xfrm>
        </p:spPr>
        <p:txBody>
          <a:bodyPr/>
          <a:lstStyle/>
          <a:p>
            <a:pPr eaLnBrk="1" hangingPunct="1">
              <a:buFont typeface="Wingdings 2" pitchFamily="18" charset="2"/>
              <a:buNone/>
            </a:pPr>
            <a:r>
              <a:rPr lang="es-MX" sz="1600" smtClean="0"/>
              <a:t>1. En uno de los barcos del puerto indio había</a:t>
            </a:r>
            <a:endParaRPr lang="en-US" sz="1600" smtClean="0"/>
          </a:p>
          <a:p>
            <a:pPr eaLnBrk="1" hangingPunct="1"/>
            <a:r>
              <a:rPr lang="es-MX" sz="1600" smtClean="0"/>
              <a:t>a) muchas joyas		b) piratas		c) un capitán indio</a:t>
            </a:r>
            <a:endParaRPr lang="en-US" sz="1600" smtClean="0"/>
          </a:p>
          <a:p>
            <a:pPr eaLnBrk="1" hangingPunct="1">
              <a:buFont typeface="Wingdings 2" pitchFamily="18" charset="2"/>
              <a:buNone/>
            </a:pPr>
            <a:r>
              <a:rPr lang="es-MX" sz="1600" smtClean="0"/>
              <a:t>2. Los piratas</a:t>
            </a:r>
            <a:endParaRPr lang="en-US" sz="1600" smtClean="0"/>
          </a:p>
          <a:p>
            <a:pPr eaLnBrk="1" hangingPunct="1"/>
            <a:r>
              <a:rPr lang="es-MX" sz="1600" smtClean="0"/>
              <a:t>a) compraron mercancías 	b) se murieron 	c) raptaron a la princesa    </a:t>
            </a:r>
            <a:endParaRPr lang="en-US" sz="1600" smtClean="0"/>
          </a:p>
          <a:p>
            <a:pPr eaLnBrk="1" hangingPunct="1">
              <a:buFont typeface="Wingdings 2" pitchFamily="18" charset="2"/>
              <a:buNone/>
            </a:pPr>
            <a:r>
              <a:rPr lang="es-MX" sz="1600" smtClean="0"/>
              <a:t>3. El capitán español que la compró en Manila le dio el nombre de</a:t>
            </a:r>
            <a:endParaRPr lang="en-US" sz="1600" smtClean="0"/>
          </a:p>
          <a:p>
            <a:pPr eaLnBrk="1" hangingPunct="1"/>
            <a:r>
              <a:rPr lang="es-MX" sz="1600" smtClean="0"/>
              <a:t>a) María	  	b) Elena		c) Catalina</a:t>
            </a:r>
            <a:endParaRPr lang="en-US" sz="1600" smtClean="0"/>
          </a:p>
          <a:p>
            <a:pPr eaLnBrk="1" hangingPunct="1">
              <a:buFont typeface="Wingdings 2" pitchFamily="18" charset="2"/>
              <a:buNone/>
            </a:pPr>
            <a:r>
              <a:rPr lang="es-MX" sz="1600" smtClean="0"/>
              <a:t>4. El barco del capitán español iba a</a:t>
            </a:r>
            <a:endParaRPr lang="en-US" sz="1600" smtClean="0"/>
          </a:p>
          <a:p>
            <a:pPr eaLnBrk="1" hangingPunct="1"/>
            <a:r>
              <a:rPr lang="es-MX" sz="1600" smtClean="0"/>
              <a:t>a)Acapulco		b) Veracruz	c) Tampico</a:t>
            </a:r>
            <a:endParaRPr lang="en-US" sz="1600" smtClean="0"/>
          </a:p>
          <a:p>
            <a:pPr eaLnBrk="1" hangingPunct="1">
              <a:buFont typeface="Wingdings 2" pitchFamily="18" charset="2"/>
              <a:buNone/>
            </a:pPr>
            <a:r>
              <a:rPr lang="es-MX" sz="1600" smtClean="0"/>
              <a:t>5. Uno de los comerciantes mexicanos era de</a:t>
            </a:r>
            <a:endParaRPr lang="en-US" sz="1600" smtClean="0"/>
          </a:p>
          <a:p>
            <a:pPr eaLnBrk="1" hangingPunct="1"/>
            <a:r>
              <a:rPr lang="es-MX" sz="1600" smtClean="0"/>
              <a:t>a) Guadalajara	 	b) Puebla		c) Monterrey</a:t>
            </a:r>
            <a:endParaRPr lang="en-US" sz="1600" smtClean="0"/>
          </a:p>
          <a:p>
            <a:pPr eaLnBrk="1" hangingPunct="1">
              <a:buFont typeface="Wingdings 2" pitchFamily="18" charset="2"/>
              <a:buNone/>
            </a:pPr>
            <a:r>
              <a:rPr lang="es-MX" sz="1600" smtClean="0"/>
              <a:t>6. El comerciante de Puebla compró</a:t>
            </a:r>
            <a:endParaRPr lang="en-US" sz="1600" smtClean="0"/>
          </a:p>
          <a:p>
            <a:pPr eaLnBrk="1" hangingPunct="1"/>
            <a:r>
              <a:rPr lang="es-MX" sz="1600" smtClean="0"/>
              <a:t>a) a la niña	 	b) perfumes	c) el barco</a:t>
            </a:r>
            <a:endParaRPr lang="en-US" sz="1600" smtClean="0"/>
          </a:p>
          <a:p>
            <a:pPr eaLnBrk="1" hangingPunct="1">
              <a:buFont typeface="Wingdings 2" pitchFamily="18" charset="2"/>
              <a:buNone/>
            </a:pPr>
            <a:r>
              <a:rPr lang="es-MX" sz="1600" smtClean="0"/>
              <a:t>7. La princesa era muy buena con</a:t>
            </a:r>
            <a:endParaRPr lang="en-US" sz="1600" smtClean="0"/>
          </a:p>
          <a:p>
            <a:pPr eaLnBrk="1" hangingPunct="1"/>
            <a:r>
              <a:rPr lang="es-MX" sz="1600" smtClean="0"/>
              <a:t>a) los otros niños		b) todos los comerciantes    	c) los pobres y los enfermos</a:t>
            </a:r>
            <a:endParaRPr lang="en-US" sz="1600" smtClean="0"/>
          </a:p>
          <a:p>
            <a:pPr eaLnBrk="1" hangingPunct="1">
              <a:buFont typeface="Wingdings 2" pitchFamily="18" charset="2"/>
              <a:buNone/>
            </a:pPr>
            <a:r>
              <a:rPr lang="es-MX" sz="1600" smtClean="0"/>
              <a:t>8. La princesa siempre llevaba</a:t>
            </a:r>
            <a:endParaRPr lang="en-US" sz="1600" smtClean="0"/>
          </a:p>
          <a:p>
            <a:pPr eaLnBrk="1" hangingPunct="1"/>
            <a:r>
              <a:rPr lang="es-MX" sz="1600" smtClean="0"/>
              <a:t>a) un vestido largo     	b) pantalones y botas        	c) faldas de colores brillantes</a:t>
            </a:r>
          </a:p>
          <a:p>
            <a:pPr eaLnBrk="1" hangingPunct="1">
              <a:buFont typeface="Wingdings 2" pitchFamily="18" charset="2"/>
              <a:buNone/>
            </a:pPr>
            <a:r>
              <a:rPr lang="es-MX" sz="1600" smtClean="0"/>
              <a:t>9. Todas la llamaban</a:t>
            </a:r>
            <a:endParaRPr lang="en-US" sz="1600" smtClean="0"/>
          </a:p>
          <a:p>
            <a:pPr eaLnBrk="1" hangingPunct="1"/>
            <a:r>
              <a:rPr lang="es-MX" sz="1600" smtClean="0"/>
              <a:t>a) princesita	 	b) chinita		c) china poblana</a:t>
            </a:r>
            <a:endParaRPr lang="en-US" sz="1600" smtClean="0"/>
          </a:p>
          <a:p>
            <a:pPr eaLnBrk="1" hangingPunct="1">
              <a:buFont typeface="Wingdings 2" pitchFamily="18" charset="2"/>
              <a:buNone/>
            </a:pPr>
            <a:r>
              <a:rPr lang="es-MX" sz="1600" smtClean="0"/>
              <a:t>10. En días de fiestas las mexicanas</a:t>
            </a:r>
            <a:endParaRPr lang="en-US" sz="1600" smtClean="0"/>
          </a:p>
          <a:p>
            <a:pPr eaLnBrk="1" hangingPunct="1"/>
            <a:r>
              <a:rPr lang="es-MX" sz="1600" smtClean="0"/>
              <a:t>a) comen mucho	b )llevan el vestido de “china poblana “     c) ni cantan ni bailan		</a:t>
            </a:r>
            <a:endParaRPr lang="en-US" sz="1600" smtClean="0"/>
          </a:p>
          <a:p>
            <a:pPr eaLnBrk="1" hangingPunct="1">
              <a:buFont typeface="Wingdings 2" pitchFamily="18" charset="2"/>
              <a:buNone/>
            </a:pPr>
            <a:r>
              <a:rPr lang="es-MX" sz="1600" smtClean="0"/>
              <a:t>			</a:t>
            </a:r>
            <a:endParaRPr lang="en-US" sz="1600" smtClean="0"/>
          </a:p>
          <a:p>
            <a:pPr eaLnBrk="1" hangingPunct="1">
              <a:buFont typeface="Wingdings 2" pitchFamily="18" charset="2"/>
              <a:buNone/>
            </a:pPr>
            <a:endParaRPr lang="en-US" sz="1600" smtClean="0"/>
          </a:p>
        </p:txBody>
      </p:sp>
      <p:pic>
        <p:nvPicPr>
          <p:cNvPr id="5" name="Picture 4" descr="C:\Documents and Settings\Gail\Local Settings\Temporary Internet Files\Content.IE5\9DYB5DNO\MCSY00774_0000[1].wmf"/>
          <p:cNvPicPr>
            <a:picLocks noChangeAspect="1" noChangeArrowheads="1"/>
          </p:cNvPicPr>
          <p:nvPr/>
        </p:nvPicPr>
        <p:blipFill>
          <a:blip r:embed="rId3" cstate="print"/>
          <a:srcRect/>
          <a:stretch>
            <a:fillRect/>
          </a:stretch>
        </p:blipFill>
        <p:spPr bwMode="auto">
          <a:xfrm>
            <a:off x="7391400" y="2743200"/>
            <a:ext cx="1276350" cy="13017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5"/>
                                        </p:tgtEl>
                                      </p:cBhvr>
                                    </p:animEffect>
                                    <p:animScale>
                                      <p:cBhvr>
                                        <p:cTn id="7"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57200" y="228600"/>
            <a:ext cx="8229600" cy="1524000"/>
          </a:xfrm>
        </p:spPr>
        <p:txBody>
          <a:bodyPr/>
          <a:lstStyle/>
          <a:p>
            <a:pPr eaLnBrk="1" hangingPunct="1"/>
            <a:r>
              <a:rPr lang="es-MX" sz="2400" b="1" smtClean="0"/>
              <a:t>Actividades lingüísticas </a:t>
            </a:r>
            <a:r>
              <a:rPr lang="en-US" sz="2200" b="1" smtClean="0"/>
              <a:t/>
            </a:r>
            <a:br>
              <a:rPr lang="en-US" sz="2200" b="1" smtClean="0"/>
            </a:br>
            <a:r>
              <a:rPr lang="es-MX" sz="2000" b="1" smtClean="0"/>
              <a:t>El vocabulario:</a:t>
            </a:r>
            <a:r>
              <a:rPr lang="es-MX" sz="2000" smtClean="0"/>
              <a:t> </a:t>
            </a:r>
            <a:r>
              <a:rPr lang="es-MX" sz="2000" i="1" smtClean="0"/>
              <a:t>¿Qué comprendiste? Escribe las definiciones en español para  conocer a una persona histórica importante</a:t>
            </a:r>
            <a:r>
              <a:rPr lang="es-MX" sz="2200" i="1" smtClean="0"/>
              <a:t>.</a:t>
            </a:r>
            <a:endParaRPr lang="en-US" smtClean="0"/>
          </a:p>
        </p:txBody>
      </p:sp>
      <p:sp>
        <p:nvSpPr>
          <p:cNvPr id="26627" name="Content Placeholder 2"/>
          <p:cNvSpPr>
            <a:spLocks noGrp="1"/>
          </p:cNvSpPr>
          <p:nvPr>
            <p:ph idx="1"/>
          </p:nvPr>
        </p:nvSpPr>
        <p:spPr>
          <a:xfrm>
            <a:off x="457200" y="1524000"/>
            <a:ext cx="8229600" cy="5105400"/>
          </a:xfrm>
        </p:spPr>
        <p:txBody>
          <a:bodyPr/>
          <a:lstStyle/>
          <a:p>
            <a:pPr eaLnBrk="1" hangingPunct="1"/>
            <a:endParaRPr lang="es-MX" sz="1800" smtClean="0"/>
          </a:p>
          <a:p>
            <a:pPr eaLnBrk="1" hangingPunct="1"/>
            <a:r>
              <a:rPr lang="es-MX" sz="1800" smtClean="0"/>
              <a:t>La capital de las Filipinas		1___   ___   ___   ___   ___   ___</a:t>
            </a:r>
            <a:endParaRPr lang="en-US" sz="1800" smtClean="0"/>
          </a:p>
          <a:p>
            <a:pPr eaLnBrk="1" hangingPunct="1"/>
            <a:r>
              <a:rPr lang="es-MX" sz="1800" smtClean="0"/>
              <a:t> La hija de un rey 	___   ___   ___   ___   ___   ___   ___   2___</a:t>
            </a:r>
            <a:endParaRPr lang="en-US" sz="1800" smtClean="0"/>
          </a:p>
          <a:p>
            <a:pPr eaLnBrk="1" hangingPunct="1"/>
            <a:r>
              <a:rPr lang="es-MX" sz="1800" smtClean="0"/>
              <a:t> </a:t>
            </a:r>
            <a:r>
              <a:rPr lang="es-MX" sz="1600" smtClean="0"/>
              <a:t>Lo que el poblano dijo al capitán español  </a:t>
            </a:r>
            <a:r>
              <a:rPr lang="es-MX" sz="1800" smtClean="0"/>
              <a:t>3___   ___   ___   ___   ___   ___   ___</a:t>
            </a:r>
            <a:endParaRPr lang="en-US" sz="1800" smtClean="0"/>
          </a:p>
          <a:p>
            <a:pPr eaLnBrk="1" hangingPunct="1"/>
            <a:r>
              <a:rPr lang="es-MX" sz="1800" smtClean="0"/>
              <a:t> Una sirvienta	___   ___   ___   ___   ___   4___</a:t>
            </a:r>
            <a:endParaRPr lang="en-US" sz="1800" smtClean="0"/>
          </a:p>
          <a:p>
            <a:pPr eaLnBrk="1" hangingPunct="1"/>
            <a:r>
              <a:rPr lang="es-MX" sz="1800" smtClean="0"/>
              <a:t> Un puerto mexicano	___   ___   ___   ___   ___   5___   ___   ___</a:t>
            </a:r>
            <a:endParaRPr lang="en-US" sz="1800" smtClean="0"/>
          </a:p>
          <a:p>
            <a:pPr eaLnBrk="1" hangingPunct="1"/>
            <a:r>
              <a:rPr lang="es-MX" sz="1800" smtClean="0"/>
              <a:t> Un estado en México	___   ___   ___   ___   6___   ___</a:t>
            </a:r>
            <a:endParaRPr lang="en-US" sz="1800" smtClean="0"/>
          </a:p>
          <a:p>
            <a:pPr eaLnBrk="1" hangingPunct="1"/>
            <a:r>
              <a:rPr lang="es-MX" sz="1800" smtClean="0"/>
              <a:t> Raptaron a la princesa	___   ___   ___   ___   ___   7___   ___</a:t>
            </a:r>
            <a:endParaRPr lang="en-US" sz="1800" smtClean="0"/>
          </a:p>
          <a:p>
            <a:pPr eaLnBrk="1" hangingPunct="1"/>
            <a:r>
              <a:rPr lang="es-MX" sz="1800" smtClean="0"/>
              <a:t> La persona más importante del barco___   ___   ___   ___   ___   ___  8 ___</a:t>
            </a:r>
            <a:endParaRPr lang="en-US" sz="1800" smtClean="0"/>
          </a:p>
          <a:p>
            <a:pPr eaLnBrk="1" hangingPunct="1"/>
            <a:r>
              <a:rPr lang="es-MX" sz="1800" smtClean="0"/>
              <a:t> Compra y vende___   ___   ___   ___   ___   ___   ___   ___   ___   ___   9___</a:t>
            </a:r>
            <a:endParaRPr lang="en-US" sz="1800" smtClean="0"/>
          </a:p>
          <a:p>
            <a:pPr eaLnBrk="1" hangingPunct="1"/>
            <a:r>
              <a:rPr lang="es-MX" sz="1800" smtClean="0"/>
              <a:t> La carga de un barco	___   ___   ___   ___   ___   ___   ___   ___   ___   10___</a:t>
            </a:r>
            <a:endParaRPr lang="en-US" sz="1800" smtClean="0"/>
          </a:p>
          <a:p>
            <a:pPr eaLnBrk="1" hangingPunct="1">
              <a:buFont typeface="Wingdings 2" pitchFamily="18" charset="2"/>
              <a:buNone/>
            </a:pPr>
            <a:r>
              <a:rPr lang="es-MX" sz="1800" smtClean="0"/>
              <a:t> </a:t>
            </a:r>
          </a:p>
          <a:p>
            <a:pPr eaLnBrk="1" hangingPunct="1"/>
            <a:r>
              <a:rPr lang="es-MX" sz="1800" smtClean="0"/>
              <a:t> </a:t>
            </a:r>
            <a:r>
              <a:rPr lang="es-MX" sz="1800" b="1" smtClean="0"/>
              <a:t>¿Quién fue?	</a:t>
            </a:r>
            <a:r>
              <a:rPr lang="es-MX" sz="1800" smtClean="0"/>
              <a:t>1___2___3___4___5___6___7___8___9___10___</a:t>
            </a:r>
            <a:endParaRPr lang="en-US" sz="1800" smtClean="0"/>
          </a:p>
          <a:p>
            <a:pPr eaLnBrk="1" hangingPunct="1"/>
            <a:endParaRPr lang="es-MX" sz="1800" smtClean="0"/>
          </a:p>
          <a:p>
            <a:pPr eaLnBrk="1" hangingPunct="1"/>
            <a:r>
              <a:rPr lang="es-MX" sz="1800" smtClean="0"/>
              <a:t> </a:t>
            </a:r>
            <a:r>
              <a:rPr lang="es-MX" sz="1800" b="1" smtClean="0"/>
              <a:t>¿Qué hizo?</a:t>
            </a:r>
            <a:r>
              <a:rPr lang="es-MX" sz="1800" smtClean="0"/>
              <a:t>_________________________________________________________</a:t>
            </a:r>
            <a:endParaRPr lang="en-US" sz="1800" smtClean="0"/>
          </a:p>
          <a:p>
            <a:pPr eaLnBrk="1" hangingPunct="1">
              <a:buFont typeface="Wingdings 2" pitchFamily="18" charset="2"/>
              <a:buNone/>
            </a:pPr>
            <a:endParaRPr lang="en-US" sz="1800" smtClean="0"/>
          </a:p>
        </p:txBody>
      </p:sp>
      <p:pic>
        <p:nvPicPr>
          <p:cNvPr id="5" name="Picture 4" descr="C:\Documents and Settings\Gail\Local Settings\Temporary Internet Files\Content.IE5\J2S5H3B0\MCj04152400000[1].wmf"/>
          <p:cNvPicPr>
            <a:picLocks noChangeAspect="1" noChangeArrowheads="1"/>
          </p:cNvPicPr>
          <p:nvPr/>
        </p:nvPicPr>
        <p:blipFill>
          <a:blip r:embed="rId2" cstate="print"/>
          <a:srcRect/>
          <a:stretch>
            <a:fillRect/>
          </a:stretch>
        </p:blipFill>
        <p:spPr bwMode="auto">
          <a:xfrm rot="950598">
            <a:off x="7194550" y="5211763"/>
            <a:ext cx="1752600" cy="1035050"/>
          </a:xfrm>
          <a:prstGeom prst="rect">
            <a:avLst/>
          </a:prstGeom>
          <a:noFill/>
          <a:ln w="9525">
            <a:noFill/>
            <a:miter lim="800000"/>
            <a:headEnd/>
            <a:tailEnd/>
          </a:ln>
        </p:spPr>
      </p:pic>
    </p:spTree>
  </p:cSld>
  <p:clrMapOvr>
    <a:masterClrMapping/>
  </p:clrMapOvr>
  <p:transition spd="slow">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0" fill="hold"/>
                                        <p:tgtEl>
                                          <p:spTgt spid="5"/>
                                        </p:tgtEl>
                                        <p:attrNameLst>
                                          <p:attrName>ppt_x</p:attrName>
                                        </p:attrNameLst>
                                      </p:cBhvr>
                                      <p:tavLst>
                                        <p:tav tm="0">
                                          <p:val>
                                            <p:strVal val="#ppt_x"/>
                                          </p:val>
                                        </p:tav>
                                        <p:tav tm="100000">
                                          <p:val>
                                            <p:strVal val="#ppt_x"/>
                                          </p:val>
                                        </p:tav>
                                      </p:tavLst>
                                    </p:anim>
                                    <p:anim calcmode="lin" valueType="num">
                                      <p:cBhvr additive="base">
                                        <p:cTn id="8" dur="5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685800"/>
          </a:xfrm>
        </p:spPr>
        <p:txBody>
          <a:bodyPr>
            <a:normAutofit fontScale="90000"/>
          </a:bodyPr>
          <a:lstStyle/>
          <a:p>
            <a:pPr eaLnBrk="1" fontAlgn="auto" hangingPunct="1">
              <a:spcAft>
                <a:spcPts val="0"/>
              </a:spcAft>
              <a:defRPr/>
            </a:pPr>
            <a:r>
              <a:rPr lang="es-MX" sz="2200" b="1" dirty="0" smtClean="0"/>
              <a:t/>
            </a:r>
            <a:br>
              <a:rPr lang="es-MX" sz="2200" b="1" dirty="0" smtClean="0"/>
            </a:br>
            <a:r>
              <a:rPr lang="es-MX" sz="2200" b="1" dirty="0" smtClean="0"/>
              <a:t/>
            </a:r>
            <a:br>
              <a:rPr lang="es-MX" sz="2200" b="1" dirty="0" smtClean="0"/>
            </a:br>
            <a:r>
              <a:rPr lang="es-MX" sz="2200" b="1" dirty="0" smtClean="0"/>
              <a:t/>
            </a:r>
            <a:br>
              <a:rPr lang="es-MX" sz="2200" b="1" dirty="0" smtClean="0"/>
            </a:br>
            <a:r>
              <a:rPr lang="es-MX" sz="2200" b="1" dirty="0" smtClean="0"/>
              <a:t/>
            </a:r>
            <a:br>
              <a:rPr lang="es-MX" sz="2200" b="1" dirty="0" smtClean="0"/>
            </a:br>
            <a:r>
              <a:rPr lang="es-MX" sz="2200" b="1" dirty="0" smtClean="0"/>
              <a:t/>
            </a:r>
            <a:br>
              <a:rPr lang="es-MX" sz="2200" b="1" dirty="0" smtClean="0"/>
            </a:br>
            <a:r>
              <a:rPr lang="es-MX" sz="2200" b="1" dirty="0" smtClean="0"/>
              <a:t/>
            </a:r>
            <a:br>
              <a:rPr lang="es-MX" sz="2200" b="1" dirty="0" smtClean="0"/>
            </a:br>
            <a:r>
              <a:rPr lang="es-MX" sz="2200" b="1" dirty="0" smtClean="0"/>
              <a:t/>
            </a:r>
            <a:br>
              <a:rPr lang="es-MX" sz="2200" b="1" dirty="0" smtClean="0"/>
            </a:br>
            <a:r>
              <a:rPr lang="es-MX" sz="2200" b="1" dirty="0" smtClean="0"/>
              <a:t/>
            </a:r>
            <a:br>
              <a:rPr lang="es-MX" sz="2200" b="1" dirty="0" smtClean="0"/>
            </a:br>
            <a:r>
              <a:rPr lang="es-MX" sz="2200" b="1" dirty="0" smtClean="0"/>
              <a:t/>
            </a:r>
            <a:br>
              <a:rPr lang="es-MX" sz="2200" b="1" dirty="0" smtClean="0"/>
            </a:br>
            <a:r>
              <a:rPr lang="es-MX" sz="2200" b="1" dirty="0" smtClean="0"/>
              <a:t/>
            </a:r>
            <a:br>
              <a:rPr lang="es-MX" sz="2200" b="1" dirty="0" smtClean="0"/>
            </a:br>
            <a:r>
              <a:rPr lang="en-US" sz="2200" dirty="0" smtClean="0"/>
              <a:t/>
            </a:r>
            <a:br>
              <a:rPr lang="en-US" sz="2200" dirty="0" smtClean="0"/>
            </a:br>
            <a:r>
              <a:rPr lang="es-MX" sz="2200" b="1" dirty="0" smtClean="0"/>
              <a:t> Actividades lingüísticas </a:t>
            </a:r>
            <a:r>
              <a:rPr lang="en-US" sz="2200" b="1" dirty="0" smtClean="0"/>
              <a:t/>
            </a:r>
            <a:br>
              <a:rPr lang="en-US" sz="2200" b="1" dirty="0" smtClean="0"/>
            </a:br>
            <a:r>
              <a:rPr lang="es-MX" sz="2200" b="1" dirty="0" smtClean="0"/>
              <a:t> El pretérito:</a:t>
            </a:r>
            <a:r>
              <a:rPr lang="es-MX" sz="2200" dirty="0" smtClean="0"/>
              <a:t> </a:t>
            </a:r>
            <a:r>
              <a:rPr lang="es-MX" sz="2200" i="1" dirty="0" smtClean="0"/>
              <a:t>Completa las oraciones con el pretérito del verbo indicado</a:t>
            </a:r>
            <a:r>
              <a:rPr lang="es-MX" sz="2200" dirty="0" smtClean="0"/>
              <a:t>. </a:t>
            </a:r>
            <a:r>
              <a:rPr lang="en-US" dirty="0" smtClean="0"/>
              <a:t/>
            </a:r>
            <a:br>
              <a:rPr lang="en-US" dirty="0" smtClean="0"/>
            </a:br>
            <a:endParaRPr lang="en-US" b="1" dirty="0"/>
          </a:p>
        </p:txBody>
      </p:sp>
      <p:sp>
        <p:nvSpPr>
          <p:cNvPr id="3" name="Content Placeholder 2"/>
          <p:cNvSpPr>
            <a:spLocks noGrp="1"/>
          </p:cNvSpPr>
          <p:nvPr>
            <p:ph idx="1"/>
          </p:nvPr>
        </p:nvSpPr>
        <p:spPr>
          <a:xfrm>
            <a:off x="457200" y="1066800"/>
            <a:ext cx="8229600" cy="5791200"/>
          </a:xfrm>
        </p:spPr>
        <p:txBody>
          <a:bodyPr>
            <a:normAutofit lnSpcReduction="10000"/>
          </a:bodyPr>
          <a:lstStyle/>
          <a:p>
            <a:pPr marL="274320" indent="-274320" eaLnBrk="1" fontAlgn="auto" hangingPunct="1">
              <a:spcAft>
                <a:spcPts val="0"/>
              </a:spcAft>
              <a:buClr>
                <a:schemeClr val="accent3"/>
              </a:buClr>
              <a:buFont typeface="Wingdings 2"/>
              <a:buChar char=""/>
              <a:defRPr/>
            </a:pPr>
            <a:endParaRPr lang="es-MX" sz="1700" dirty="0" smtClean="0"/>
          </a:p>
          <a:p>
            <a:pPr marL="342900" indent="-342900" eaLnBrk="1" fontAlgn="auto" hangingPunct="1">
              <a:spcAft>
                <a:spcPts val="0"/>
              </a:spcAft>
              <a:buClr>
                <a:schemeClr val="accent3"/>
              </a:buClr>
              <a:buFont typeface="Wingdings 2"/>
              <a:buNone/>
              <a:defRPr/>
            </a:pPr>
            <a:r>
              <a:rPr lang="es-MX" sz="1700" dirty="0" smtClean="0"/>
              <a:t>1. En la costa de India uno piratas chinos (ver)_______________a una princesa india y </a:t>
            </a:r>
            <a:endParaRPr lang="en-US" sz="1700" dirty="0" smtClean="0"/>
          </a:p>
          <a:p>
            <a:pPr marL="342900" indent="-342900" eaLnBrk="1" fontAlgn="auto" hangingPunct="1">
              <a:spcAft>
                <a:spcPts val="0"/>
              </a:spcAft>
              <a:buClr>
                <a:schemeClr val="accent3"/>
              </a:buClr>
              <a:buFont typeface="Wingdings 2"/>
              <a:buNone/>
              <a:defRPr/>
            </a:pPr>
            <a:r>
              <a:rPr lang="es-MX" sz="1700" dirty="0" smtClean="0"/>
              <a:t>2. se (decir) ____________________: ---Vamos a raptar a la niña y venderla en Manila. </a:t>
            </a:r>
            <a:endParaRPr lang="en-US" sz="1700" dirty="0" smtClean="0"/>
          </a:p>
          <a:p>
            <a:pPr marL="342900" indent="-342900" eaLnBrk="1" fontAlgn="auto" hangingPunct="1">
              <a:spcAft>
                <a:spcPts val="0"/>
              </a:spcAft>
              <a:buClr>
                <a:schemeClr val="accent3"/>
              </a:buClr>
              <a:buFont typeface="Wingdings 2"/>
              <a:buNone/>
              <a:defRPr/>
            </a:pPr>
            <a:r>
              <a:rPr lang="es-MX" sz="1700" dirty="0" smtClean="0"/>
              <a:t> 3. Y eso fue lo que (hacer)________________________.</a:t>
            </a:r>
            <a:endParaRPr lang="en-US" sz="1700" dirty="0" smtClean="0"/>
          </a:p>
          <a:p>
            <a:pPr marL="342900" indent="-342900" eaLnBrk="1" fontAlgn="auto" hangingPunct="1">
              <a:spcAft>
                <a:spcPts val="0"/>
              </a:spcAft>
              <a:buClr>
                <a:schemeClr val="accent3"/>
              </a:buClr>
              <a:buFont typeface="Wingdings 2"/>
              <a:buNone/>
              <a:defRPr/>
            </a:pPr>
            <a:r>
              <a:rPr lang="es-MX" sz="1700" dirty="0" smtClean="0"/>
              <a:t>4.  En Manila, un capitán español (comprar)___________________a la princesa.</a:t>
            </a:r>
            <a:endParaRPr lang="en-US" sz="1700" dirty="0" smtClean="0"/>
          </a:p>
          <a:p>
            <a:pPr marL="342900" indent="-342900" eaLnBrk="1" fontAlgn="auto" hangingPunct="1">
              <a:spcAft>
                <a:spcPts val="0"/>
              </a:spcAft>
              <a:buClr>
                <a:schemeClr val="accent3"/>
              </a:buClr>
              <a:buFont typeface="Wingdings 2"/>
              <a:buNone/>
              <a:defRPr/>
            </a:pPr>
            <a:r>
              <a:rPr lang="es-MX" sz="1700" dirty="0" smtClean="0"/>
              <a:t>5.  Le (dar)__________________el nombre de Catalina a la muchacha.</a:t>
            </a:r>
            <a:endParaRPr lang="en-US" sz="1700" dirty="0" smtClean="0"/>
          </a:p>
          <a:p>
            <a:pPr marL="342900" indent="-342900" eaLnBrk="1" fontAlgn="auto" hangingPunct="1">
              <a:spcAft>
                <a:spcPts val="0"/>
              </a:spcAft>
              <a:buClr>
                <a:schemeClr val="accent3"/>
              </a:buClr>
              <a:buFont typeface="Wingdings 2"/>
              <a:buNone/>
              <a:defRPr/>
            </a:pPr>
            <a:r>
              <a:rPr lang="es-MX" sz="1700" dirty="0" smtClean="0"/>
              <a:t>6.  En Acapulco muchos comerciantes (subir)______________________al barco.</a:t>
            </a:r>
            <a:endParaRPr lang="en-US" sz="1700" dirty="0" smtClean="0"/>
          </a:p>
          <a:p>
            <a:pPr marL="342900" indent="-342900" eaLnBrk="1" fontAlgn="auto" hangingPunct="1">
              <a:spcAft>
                <a:spcPts val="0"/>
              </a:spcAft>
              <a:buClr>
                <a:schemeClr val="accent3"/>
              </a:buClr>
              <a:buFont typeface="Wingdings 2"/>
              <a:buNone/>
              <a:defRPr/>
            </a:pPr>
            <a:r>
              <a:rPr lang="es-MX" sz="1700" dirty="0" smtClean="0"/>
              <a:t> 7. Un señor de Puebla (observar)________________________a la niña</a:t>
            </a:r>
            <a:endParaRPr lang="en-US" sz="1700" dirty="0" smtClean="0"/>
          </a:p>
          <a:p>
            <a:pPr marL="342900" indent="-342900" eaLnBrk="1" fontAlgn="auto" hangingPunct="1">
              <a:spcAft>
                <a:spcPts val="0"/>
              </a:spcAft>
              <a:buClr>
                <a:schemeClr val="accent3"/>
              </a:buClr>
              <a:buFont typeface="Wingdings 2"/>
              <a:buNone/>
              <a:defRPr/>
            </a:pPr>
            <a:r>
              <a:rPr lang="es-MX" sz="1700" dirty="0" smtClean="0"/>
              <a:t> 8.  y (preguntar)______________________al capitán: ---¿Quién es esa niña preciosa?</a:t>
            </a:r>
            <a:endParaRPr lang="en-US" sz="1700" dirty="0" smtClean="0"/>
          </a:p>
          <a:p>
            <a:pPr marL="342900" indent="-342900" eaLnBrk="1" fontAlgn="auto" hangingPunct="1">
              <a:spcAft>
                <a:spcPts val="0"/>
              </a:spcAft>
              <a:buClr>
                <a:schemeClr val="accent3"/>
              </a:buClr>
              <a:buFont typeface="Wingdings 2"/>
              <a:buNone/>
              <a:defRPr/>
            </a:pPr>
            <a:r>
              <a:rPr lang="es-MX" sz="1700" dirty="0" smtClean="0"/>
              <a:t> 9. ---Es una princesa china que (comprar)________________________en Manila.</a:t>
            </a:r>
            <a:endParaRPr lang="en-US" sz="1700" dirty="0" smtClean="0"/>
          </a:p>
          <a:p>
            <a:pPr marL="342900" indent="-342900" eaLnBrk="1" fontAlgn="auto" hangingPunct="1">
              <a:spcAft>
                <a:spcPts val="0"/>
              </a:spcAft>
              <a:buClr>
                <a:schemeClr val="accent3"/>
              </a:buClr>
              <a:buFont typeface="Wingdings 2"/>
              <a:buNone/>
              <a:defRPr/>
            </a:pPr>
            <a:r>
              <a:rPr lang="en-US" sz="1700" dirty="0" smtClean="0"/>
              <a:t>    </a:t>
            </a:r>
            <a:r>
              <a:rPr lang="es-MX" sz="1700" dirty="0" smtClean="0"/>
              <a:t>¿No quiere usted comprarla?</a:t>
            </a:r>
            <a:endParaRPr lang="en-US" sz="1700" dirty="0" smtClean="0"/>
          </a:p>
          <a:p>
            <a:pPr marL="342900" indent="-342900" eaLnBrk="1" fontAlgn="auto" hangingPunct="1">
              <a:spcAft>
                <a:spcPts val="0"/>
              </a:spcAft>
              <a:buClr>
                <a:schemeClr val="accent3"/>
              </a:buClr>
              <a:buFont typeface="Wingdings 2"/>
              <a:buNone/>
              <a:defRPr/>
            </a:pPr>
            <a:r>
              <a:rPr lang="es-MX" sz="1700" dirty="0" smtClean="0"/>
              <a:t>10.  ---Si, con mucho gusto, (responder)_________________________el poblano.</a:t>
            </a:r>
            <a:endParaRPr lang="en-US" sz="1700" dirty="0" smtClean="0"/>
          </a:p>
          <a:p>
            <a:pPr marL="342900" indent="-342900" eaLnBrk="1" fontAlgn="auto" hangingPunct="1">
              <a:spcAft>
                <a:spcPts val="0"/>
              </a:spcAft>
              <a:buClr>
                <a:schemeClr val="accent3"/>
              </a:buClr>
              <a:buFont typeface="Wingdings 2"/>
              <a:buNone/>
              <a:defRPr/>
            </a:pPr>
            <a:r>
              <a:rPr lang="es-MX" sz="1700" dirty="0" smtClean="0"/>
              <a:t> 11. Así, Catalina (ser) ___________________llevada a Puebla donde</a:t>
            </a:r>
            <a:endParaRPr lang="en-US" sz="1700" dirty="0" smtClean="0"/>
          </a:p>
          <a:p>
            <a:pPr marL="342900" indent="-342900" eaLnBrk="1" fontAlgn="auto" hangingPunct="1">
              <a:spcAft>
                <a:spcPts val="0"/>
              </a:spcAft>
              <a:buClr>
                <a:schemeClr val="accent3"/>
              </a:buClr>
              <a:buFont typeface="Wingdings 2"/>
              <a:buNone/>
              <a:defRPr/>
            </a:pPr>
            <a:r>
              <a:rPr lang="es-MX" sz="1700" dirty="0" smtClean="0"/>
              <a:t> 12. (vivir)____________________felizmente como hija del comerciante y su esposa.</a:t>
            </a:r>
            <a:endParaRPr lang="en-US" sz="1700" dirty="0" smtClean="0"/>
          </a:p>
          <a:p>
            <a:pPr marL="342900" indent="-342900" eaLnBrk="1" fontAlgn="auto" hangingPunct="1">
              <a:spcAft>
                <a:spcPts val="0"/>
              </a:spcAft>
              <a:buClr>
                <a:schemeClr val="accent3"/>
              </a:buClr>
              <a:buFont typeface="Wingdings 2"/>
              <a:buNone/>
              <a:defRPr/>
            </a:pPr>
            <a:r>
              <a:rPr lang="es-MX" sz="1700" dirty="0" smtClean="0"/>
              <a:t> 	Todo el mundo amaba a la princesa tan buena y simpática.</a:t>
            </a:r>
            <a:endParaRPr lang="en-US" sz="1700" dirty="0" smtClean="0"/>
          </a:p>
          <a:p>
            <a:pPr marL="342900" indent="-342900" eaLnBrk="1" fontAlgn="auto" hangingPunct="1">
              <a:spcAft>
                <a:spcPts val="0"/>
              </a:spcAft>
              <a:buClr>
                <a:schemeClr val="accent3"/>
              </a:buClr>
              <a:buFont typeface="Wingdings 2"/>
              <a:buNone/>
              <a:defRPr/>
            </a:pPr>
            <a:r>
              <a:rPr lang="es-MX" sz="1700" dirty="0" smtClean="0"/>
              <a:t>13.  Cuando Catalina (morir)______________________en 1688, las mujeres del pueblo</a:t>
            </a:r>
            <a:endParaRPr lang="en-US" sz="1700" dirty="0" smtClean="0"/>
          </a:p>
          <a:p>
            <a:pPr marL="342900" indent="-342900" eaLnBrk="1" fontAlgn="auto" hangingPunct="1">
              <a:spcAft>
                <a:spcPts val="0"/>
              </a:spcAft>
              <a:buClr>
                <a:schemeClr val="accent3"/>
              </a:buClr>
              <a:buFont typeface="Wingdings 2"/>
              <a:buNone/>
              <a:defRPr/>
            </a:pPr>
            <a:r>
              <a:rPr lang="es-MX" sz="1700" dirty="0" smtClean="0"/>
              <a:t> 14. (honrar)____________________su memoria usando vestidos bonitos y elegantes </a:t>
            </a:r>
          </a:p>
          <a:p>
            <a:pPr marL="342900" indent="-342900" eaLnBrk="1" fontAlgn="auto" hangingPunct="1">
              <a:spcAft>
                <a:spcPts val="0"/>
              </a:spcAft>
              <a:buClr>
                <a:schemeClr val="accent3"/>
              </a:buClr>
              <a:buFont typeface="Wingdings 2"/>
              <a:buNone/>
              <a:defRPr/>
            </a:pPr>
            <a:r>
              <a:rPr lang="es-MX" sz="1700" dirty="0" smtClean="0"/>
              <a:t>      como ella. Este traje se llama “china poblana”. Hoy este traje es el traje folklórico </a:t>
            </a:r>
          </a:p>
          <a:p>
            <a:pPr marL="342900" indent="-342900" eaLnBrk="1" fontAlgn="auto" hangingPunct="1">
              <a:spcAft>
                <a:spcPts val="0"/>
              </a:spcAft>
              <a:buClr>
                <a:schemeClr val="accent3"/>
              </a:buClr>
              <a:buFont typeface="Wingdings 2"/>
              <a:buNone/>
              <a:defRPr/>
            </a:pPr>
            <a:r>
              <a:rPr lang="es-MX" sz="1700" dirty="0" smtClean="0"/>
              <a:t>      nacional de  las mexicanas.</a:t>
            </a:r>
            <a:endParaRPr lang="en-US" sz="1700" dirty="0" smtClean="0"/>
          </a:p>
          <a:p>
            <a:pPr marL="274320" indent="-274320" eaLnBrk="1" fontAlgn="auto" hangingPunct="1">
              <a:spcAft>
                <a:spcPts val="0"/>
              </a:spcAft>
              <a:buClr>
                <a:schemeClr val="accent3"/>
              </a:buClr>
              <a:buFont typeface="+mj-lt"/>
              <a:buAutoNum type="arabicPeriod"/>
              <a:defRPr/>
            </a:pPr>
            <a:endParaRPr lang="en-US" sz="1200" dirty="0"/>
          </a:p>
        </p:txBody>
      </p:sp>
      <p:pic>
        <p:nvPicPr>
          <p:cNvPr id="7" name="Picture 6"/>
          <p:cNvPicPr>
            <a:picLocks noChangeAspect="1"/>
          </p:cNvPicPr>
          <p:nvPr/>
        </p:nvPicPr>
        <p:blipFill>
          <a:blip r:embed="rId2" cstate="print"/>
          <a:srcRect/>
          <a:stretch>
            <a:fillRect/>
          </a:stretch>
        </p:blipFill>
        <p:spPr bwMode="auto">
          <a:xfrm>
            <a:off x="8299450" y="0"/>
            <a:ext cx="844550" cy="1447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0"/>
                                        <p:tgtEl>
                                          <p:spTgt spid="7"/>
                                        </p:tgtEl>
                                        <p:attrNameLst>
                                          <p:attrName>ppt_x</p:attrName>
                                        </p:attrNameLst>
                                      </p:cBhvr>
                                      <p:tavLst>
                                        <p:tav tm="0">
                                          <p:val>
                                            <p:strVal val="ppt_x"/>
                                          </p:val>
                                        </p:tav>
                                        <p:tav tm="100000">
                                          <p:val>
                                            <p:strVal val="ppt_x"/>
                                          </p:val>
                                        </p:tav>
                                      </p:tavLst>
                                    </p:anim>
                                    <p:anim calcmode="lin" valueType="num">
                                      <p:cBhvr additive="base">
                                        <p:cTn id="7" dur="5000"/>
                                        <p:tgtEl>
                                          <p:spTgt spid="7"/>
                                        </p:tgtEl>
                                        <p:attrNameLst>
                                          <p:attrName>ppt_y</p:attrName>
                                        </p:attrNameLst>
                                      </p:cBhvr>
                                      <p:tavLst>
                                        <p:tav tm="0">
                                          <p:val>
                                            <p:strVal val="ppt_y"/>
                                          </p:val>
                                        </p:tav>
                                        <p:tav tm="100000">
                                          <p:val>
                                            <p:strVal val="1+ppt_h/2"/>
                                          </p:val>
                                        </p:tav>
                                      </p:tavLst>
                                    </p:anim>
                                    <p:set>
                                      <p:cBhvr>
                                        <p:cTn id="8" dur="1" fill="hold">
                                          <p:stCondLst>
                                            <p:cond delay="4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algn="ctr" eaLnBrk="1" hangingPunct="1"/>
            <a:r>
              <a:rPr lang="en-US" sz="3600" smtClean="0"/>
              <a:t>Actividades lingüisticas</a:t>
            </a:r>
            <a:r>
              <a:rPr lang="en-US" smtClean="0"/>
              <a:t/>
            </a:r>
            <a:br>
              <a:rPr lang="en-US" smtClean="0"/>
            </a:br>
            <a:r>
              <a:rPr lang="en-US" sz="2200" b="1" smtClean="0"/>
              <a:t>Round Robin: </a:t>
            </a:r>
            <a:r>
              <a:rPr lang="en-US" sz="2200" i="1" smtClean="0"/>
              <a:t>See Notes for the teacher.</a:t>
            </a:r>
          </a:p>
        </p:txBody>
      </p:sp>
      <p:pic>
        <p:nvPicPr>
          <p:cNvPr id="28683" name="Picture 11" descr="C:\Documents and Settings\Gail\Local Settings\Temporary Internet Files\Content.IE5\1I53PBJJ\MCj02854660000[1].wmf"/>
          <p:cNvPicPr>
            <a:picLocks noGrp="1" noChangeAspect="1" noChangeArrowheads="1"/>
          </p:cNvPicPr>
          <p:nvPr>
            <p:ph idx="1"/>
          </p:nvPr>
        </p:nvPicPr>
        <p:blipFill>
          <a:blip r:embed="rId2" cstate="print"/>
          <a:srcRect/>
          <a:stretch>
            <a:fillRect/>
          </a:stretch>
        </p:blipFill>
        <p:spPr bwMode="auto">
          <a:xfrm>
            <a:off x="3276600" y="2209800"/>
            <a:ext cx="2248977" cy="2246681"/>
          </a:xfrm>
          <a:prstGeom prst="rect">
            <a:avLst/>
          </a:prstGeom>
          <a:noFill/>
        </p:spPr>
      </p:pic>
      <p:pic>
        <p:nvPicPr>
          <p:cNvPr id="28693" name="Picture 21" descr="C:\Documents and Settings\Gail\Local Settings\Temporary Internet Files\Content.IE5\9DYB5DNO\MCDD00864_0000[1].wmf"/>
          <p:cNvPicPr>
            <a:picLocks noChangeAspect="1" noChangeArrowheads="1"/>
          </p:cNvPicPr>
          <p:nvPr/>
        </p:nvPicPr>
        <p:blipFill>
          <a:blip r:embed="rId3" cstate="print"/>
          <a:srcRect/>
          <a:stretch>
            <a:fillRect/>
          </a:stretch>
        </p:blipFill>
        <p:spPr bwMode="auto">
          <a:xfrm>
            <a:off x="609600" y="4191000"/>
            <a:ext cx="2286000" cy="2359907"/>
          </a:xfrm>
          <a:prstGeom prst="rect">
            <a:avLst/>
          </a:prstGeom>
          <a:noFill/>
        </p:spPr>
      </p:pic>
      <p:pic>
        <p:nvPicPr>
          <p:cNvPr id="28695" name="Picture 23" descr="C:\Documents and Settings\Gail\Local Settings\Temporary Internet Files\Content.IE5\8CCDU143\MPj04393840000[1].jpg"/>
          <p:cNvPicPr>
            <a:picLocks noChangeAspect="1" noChangeArrowheads="1"/>
          </p:cNvPicPr>
          <p:nvPr/>
        </p:nvPicPr>
        <p:blipFill>
          <a:blip r:embed="rId4" cstate="print"/>
          <a:srcRect/>
          <a:stretch>
            <a:fillRect/>
          </a:stretch>
        </p:blipFill>
        <p:spPr bwMode="auto">
          <a:xfrm>
            <a:off x="6172200" y="4191000"/>
            <a:ext cx="2209800" cy="2077212"/>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28693"/>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8" presetClass="emph" presetSubtype="0" fill="hold" nodeType="clickEffect">
                                  <p:stCondLst>
                                    <p:cond delay="0"/>
                                  </p:stCondLst>
                                  <p:childTnLst>
                                    <p:animRot by="21600000">
                                      <p:cBhvr>
                                        <p:cTn id="10" dur="2000" fill="hold"/>
                                        <p:tgtEl>
                                          <p:spTgt spid="2868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3" presetClass="emph" presetSubtype="0" fill="remove" nodeType="clickEffect">
                                  <p:stCondLst>
                                    <p:cond delay="0"/>
                                  </p:stCondLst>
                                  <p:childTnLst>
                                    <p:animClr clrSpc="rgb" dir="cw">
                                      <p:cBhvr override="childStyle">
                                        <p:cTn id="14" dur="1500" accel="50000" autoRev="1" fill="hold" tmFilter="0, 0; .33333, 1; 1, 1">
                                          <p:stCondLst>
                                            <p:cond delay="0"/>
                                          </p:stCondLst>
                                        </p:cTn>
                                        <p:tgtEl>
                                          <p:spTgt spid="28695"/>
                                        </p:tgtEl>
                                        <p:attrNameLst>
                                          <p:attrName>style.color</p:attrName>
                                        </p:attrNameLst>
                                      </p:cBhvr>
                                      <p:to>
                                        <a:schemeClr val="accent2"/>
                                      </p:to>
                                    </p:animClr>
                                    <p:animClr clrSpc="rgb" dir="cw">
                                      <p:cBhvr>
                                        <p:cTn id="15" dur="1500" accel="50000" autoRev="1" fill="hold" tmFilter="0, 0; .33333, 1; 1, 1">
                                          <p:stCondLst>
                                            <p:cond delay="0"/>
                                          </p:stCondLst>
                                        </p:cTn>
                                        <p:tgtEl>
                                          <p:spTgt spid="28695"/>
                                        </p:tgtEl>
                                        <p:attrNameLst>
                                          <p:attrName>fillcolor</p:attrName>
                                        </p:attrNameLst>
                                      </p:cBhvr>
                                      <p:to>
                                        <a:schemeClr val="accent2"/>
                                      </p:to>
                                    </p:animClr>
                                    <p:set>
                                      <p:cBhvr>
                                        <p:cTn id="16" dur="3000" fill="hold"/>
                                        <p:tgtEl>
                                          <p:spTgt spid="28695"/>
                                        </p:tgtEl>
                                        <p:attrNameLst>
                                          <p:attrName>fill.type</p:attrName>
                                        </p:attrNameLst>
                                      </p:cBhvr>
                                      <p:to>
                                        <p:strVal val="solid"/>
                                      </p:to>
                                    </p:set>
                                    <p:set>
                                      <p:cBhvr>
                                        <p:cTn id="17" dur="3000" fill="hold"/>
                                        <p:tgtEl>
                                          <p:spTgt spid="28695"/>
                                        </p:tgtEl>
                                        <p:attrNameLst>
                                          <p:attrName>fill.on</p:attrName>
                                        </p:attrNameLst>
                                      </p:cBhvr>
                                      <p:to>
                                        <p:strVal val="true"/>
                                      </p:to>
                                    </p:set>
                                    <p:animScale>
                                      <p:cBhvr>
                                        <p:cTn id="18" dur="1500" accel="50000" autoRev="1" fill="hold" tmFilter="0, 0; .33333, 1; 1, 1">
                                          <p:stCondLst>
                                            <p:cond delay="0"/>
                                          </p:stCondLst>
                                        </p:cTn>
                                        <p:tgtEl>
                                          <p:spTgt spid="28695"/>
                                        </p:tgtEl>
                                      </p:cBhvr>
                                      <p:from x="100000" y="100000"/>
                                      <p:to x="100000" y="140000"/>
                                    </p:animScale>
                                  </p:childTnLst>
                                </p:cTn>
                              </p:par>
                            </p:childTnLst>
                          </p:cTn>
                        </p:par>
                      </p:childTnLst>
                    </p:cTn>
                  </p:par>
                  <p:par>
                    <p:cTn id="19" fill="hold">
                      <p:stCondLst>
                        <p:cond delay="indefinite"/>
                      </p:stCondLst>
                      <p:childTnLst>
                        <p:par>
                          <p:cTn id="20" fill="hold">
                            <p:stCondLst>
                              <p:cond delay="0"/>
                            </p:stCondLst>
                            <p:childTnLst>
                              <p:par>
                                <p:cTn id="21" presetID="13" presetClass="entr" presetSubtype="16" fill="hold" nodeType="clickEffect">
                                  <p:stCondLst>
                                    <p:cond delay="0"/>
                                  </p:stCondLst>
                                  <p:childTnLst>
                                    <p:set>
                                      <p:cBhvr>
                                        <p:cTn id="22" dur="1" fill="hold">
                                          <p:stCondLst>
                                            <p:cond delay="0"/>
                                          </p:stCondLst>
                                        </p:cTn>
                                        <p:tgtEl>
                                          <p:spTgt spid="28683"/>
                                        </p:tgtEl>
                                        <p:attrNameLst>
                                          <p:attrName>style.visibility</p:attrName>
                                        </p:attrNameLst>
                                      </p:cBhvr>
                                      <p:to>
                                        <p:strVal val="visible"/>
                                      </p:to>
                                    </p:set>
                                    <p:animEffect transition="in" filter="plus(in)">
                                      <p:cBhvr>
                                        <p:cTn id="23" dur="2000"/>
                                        <p:tgtEl>
                                          <p:spTgt spid="286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1" fontAlgn="auto" hangingPunct="1">
              <a:spcAft>
                <a:spcPts val="0"/>
              </a:spcAft>
              <a:defRPr/>
            </a:pPr>
            <a:r>
              <a:rPr lang="en-US" sz="4000" dirty="0" err="1" smtClean="0"/>
              <a:t>Después</a:t>
            </a:r>
            <a:r>
              <a:rPr lang="en-US" sz="4000" dirty="0" smtClean="0"/>
              <a:t> de leer </a:t>
            </a:r>
            <a:r>
              <a:rPr lang="es-MX" dirty="0" smtClean="0"/>
              <a:t> </a:t>
            </a:r>
            <a:r>
              <a:rPr lang="en-US" dirty="0" smtClean="0"/>
              <a:t/>
            </a:r>
            <a:br>
              <a:rPr lang="en-US" dirty="0" smtClean="0"/>
            </a:br>
            <a:r>
              <a:rPr lang="es-MX" sz="2200" b="1" dirty="0" smtClean="0"/>
              <a:t>El cumpleaños y el día del santo: </a:t>
            </a:r>
            <a:br>
              <a:rPr lang="es-MX" sz="2200" b="1" dirty="0" smtClean="0"/>
            </a:br>
            <a:r>
              <a:rPr lang="es-MX" sz="2400" i="1" dirty="0" smtClean="0"/>
              <a:t>Lee los párrafos y estudia el calendario</a:t>
            </a:r>
            <a:endParaRPr lang="en-US" sz="2200" b="1" dirty="0"/>
          </a:p>
        </p:txBody>
      </p:sp>
      <p:sp>
        <p:nvSpPr>
          <p:cNvPr id="3" name="Content Placeholder 2"/>
          <p:cNvSpPr>
            <a:spLocks noGrp="1"/>
          </p:cNvSpPr>
          <p:nvPr>
            <p:ph idx="1"/>
          </p:nvPr>
        </p:nvSpPr>
        <p:spPr/>
        <p:txBody>
          <a:bodyPr>
            <a:normAutofit fontScale="92500" lnSpcReduction="10000"/>
          </a:bodyPr>
          <a:lstStyle/>
          <a:p>
            <a:pPr marL="274320" indent="-274320" eaLnBrk="1" fontAlgn="auto" hangingPunct="1">
              <a:spcAft>
                <a:spcPts val="0"/>
              </a:spcAft>
              <a:buClr>
                <a:schemeClr val="accent3"/>
              </a:buClr>
              <a:buFont typeface="Wingdings 2"/>
              <a:buChar char=""/>
              <a:defRPr/>
            </a:pPr>
            <a:r>
              <a:rPr lang="es-MX" dirty="0" smtClean="0"/>
              <a:t>         La familia es muy importante en la cultura hispana. Para los cumpleaños hay fiestas grandes con mucha familia. Hay una comida con muchos invitados -  padres, hermanos, tíos, primos, abuelos, padrinos, amigos – y luego hay música y baile.</a:t>
            </a:r>
            <a:endParaRPr lang="en-US" dirty="0" smtClean="0"/>
          </a:p>
          <a:p>
            <a:pPr marL="274320" indent="-274320" eaLnBrk="1" fontAlgn="auto" hangingPunct="1">
              <a:spcAft>
                <a:spcPts val="0"/>
              </a:spcAft>
              <a:buClr>
                <a:schemeClr val="accent3"/>
              </a:buClr>
              <a:buFont typeface="Wingdings 2"/>
              <a:buChar char=""/>
              <a:defRPr/>
            </a:pPr>
            <a:r>
              <a:rPr lang="es-MX" dirty="0" smtClean="0"/>
              <a:t>	También muchos hispanos celebran el día de su santo. Es el día cuando la iglesia Católica honra a un santo particular. Por ejemplo, una persona llamado “Juan” celebrará su día del santo el 24 de junio, el día de San Juan.</a:t>
            </a:r>
            <a:endParaRPr lang="en-US" dirty="0" smtClean="0"/>
          </a:p>
          <a:p>
            <a:pPr marL="274320" indent="-274320" eaLnBrk="1" fontAlgn="auto" hangingPunct="1">
              <a:spcAft>
                <a:spcPts val="0"/>
              </a:spcAft>
              <a:buClr>
                <a:schemeClr val="accent3"/>
              </a:buClr>
              <a:buFont typeface="Wingdings 2"/>
              <a:buChar char=""/>
              <a:defRPr/>
            </a:pPr>
            <a:r>
              <a:rPr lang="es-MX" dirty="0" smtClean="0"/>
              <a:t>	Algunas personas tienen el nombre del santo de su fecha de nacimiento, así es que su santo es el mismo día de su cumpleaños.</a:t>
            </a:r>
            <a:endParaRPr lang="en-US" dirty="0" smtClean="0"/>
          </a:p>
          <a:p>
            <a:pPr marL="274320" indent="-274320" eaLnBrk="1" fontAlgn="auto" hangingPunct="1">
              <a:spcAft>
                <a:spcPts val="0"/>
              </a:spcAft>
              <a:buClr>
                <a:schemeClr val="accent3"/>
              </a:buClr>
              <a:buFont typeface="Wingdings 2"/>
              <a:buChar char=""/>
              <a:defRPr/>
            </a:pPr>
            <a:endParaRPr lang="en-US" dirty="0"/>
          </a:p>
        </p:txBody>
      </p:sp>
      <p:pic>
        <p:nvPicPr>
          <p:cNvPr id="4" name="Picture 2" descr="C:\Documents and Settings\Gail\Local Settings\Temporary Internet Files\Content.IE5\9DYB5DNO\MCj03471870000[1].wmf"/>
          <p:cNvPicPr>
            <a:picLocks noChangeAspect="1" noChangeArrowheads="1"/>
          </p:cNvPicPr>
          <p:nvPr/>
        </p:nvPicPr>
        <p:blipFill>
          <a:blip r:embed="rId2" cstate="print"/>
          <a:srcRect/>
          <a:stretch>
            <a:fillRect/>
          </a:stretch>
        </p:blipFill>
        <p:spPr bwMode="auto">
          <a:xfrm rot="920424">
            <a:off x="6642100" y="239713"/>
            <a:ext cx="2011363" cy="15128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762000"/>
          </a:xfrm>
        </p:spPr>
        <p:txBody>
          <a:bodyPr>
            <a:normAutofit fontScale="90000"/>
          </a:bodyPr>
          <a:lstStyle/>
          <a:p>
            <a:pPr algn="ctr" eaLnBrk="1" fontAlgn="auto" hangingPunct="1">
              <a:spcAft>
                <a:spcPts val="0"/>
              </a:spcAft>
              <a:defRPr/>
            </a:pPr>
            <a:r>
              <a:rPr lang="en-US" sz="3600" dirty="0" err="1" smtClean="0"/>
              <a:t>Después</a:t>
            </a:r>
            <a:r>
              <a:rPr lang="en-US" sz="3600" dirty="0" smtClean="0"/>
              <a:t> de leer</a:t>
            </a:r>
            <a:br>
              <a:rPr lang="en-US" sz="3600" dirty="0" smtClean="0"/>
            </a:br>
            <a:r>
              <a:rPr lang="es-MX" sz="2000" b="1" dirty="0" smtClean="0"/>
              <a:t> El día del santo:  </a:t>
            </a:r>
            <a:r>
              <a:rPr lang="es-MX" sz="2000" i="1" dirty="0" smtClean="0"/>
              <a:t>Un calendario abreviado</a:t>
            </a:r>
            <a:endParaRPr lang="en-US" sz="2000" dirty="0"/>
          </a:p>
        </p:txBody>
      </p:sp>
      <p:sp>
        <p:nvSpPr>
          <p:cNvPr id="30723" name="Content Placeholder 2"/>
          <p:cNvSpPr>
            <a:spLocks noGrp="1"/>
          </p:cNvSpPr>
          <p:nvPr>
            <p:ph idx="1"/>
          </p:nvPr>
        </p:nvSpPr>
        <p:spPr>
          <a:xfrm>
            <a:off x="457200" y="990600"/>
            <a:ext cx="8229600" cy="5867400"/>
          </a:xfrm>
        </p:spPr>
        <p:txBody>
          <a:bodyPr/>
          <a:lstStyle/>
          <a:p>
            <a:pPr eaLnBrk="1" hangingPunct="1"/>
            <a:r>
              <a:rPr lang="es-MX" sz="1800" smtClean="0"/>
              <a:t>Antonio	el 13 de junio		Ana	     el 26 de julio</a:t>
            </a:r>
            <a:endParaRPr lang="en-US" sz="1800" smtClean="0"/>
          </a:p>
          <a:p>
            <a:pPr eaLnBrk="1" hangingPunct="1"/>
            <a:r>
              <a:rPr lang="es-MX" sz="1800" smtClean="0"/>
              <a:t>Carlos		el 4 de noviembre		Barbará	     el 4 de diciembre</a:t>
            </a:r>
            <a:endParaRPr lang="en-US" sz="1800" smtClean="0"/>
          </a:p>
          <a:p>
            <a:pPr eaLnBrk="1" hangingPunct="1"/>
            <a:r>
              <a:rPr lang="es-MX" sz="1800" smtClean="0"/>
              <a:t>Eduardo	el 5 de enero		Carmen	     el 16 de julio</a:t>
            </a:r>
            <a:endParaRPr lang="en-US" sz="1800" smtClean="0"/>
          </a:p>
          <a:p>
            <a:pPr eaLnBrk="1" hangingPunct="1"/>
            <a:r>
              <a:rPr lang="es-MX" sz="1800" smtClean="0"/>
              <a:t>Enrique	el 13 de julio		Catalina	     el 25 de noviembre</a:t>
            </a:r>
            <a:endParaRPr lang="en-US" sz="1800" smtClean="0"/>
          </a:p>
          <a:p>
            <a:pPr eaLnBrk="1" hangingPunct="1"/>
            <a:r>
              <a:rPr lang="es-MX" sz="1800" smtClean="0"/>
              <a:t>Esteban	el 26 de diciembre		Cecilia	     el 22 de noviembre</a:t>
            </a:r>
            <a:endParaRPr lang="en-US" sz="1800" smtClean="0"/>
          </a:p>
          <a:p>
            <a:pPr eaLnBrk="1" hangingPunct="1"/>
            <a:r>
              <a:rPr lang="es-MX" sz="1800" smtClean="0"/>
              <a:t>Francisco	el 24 de enero		Clara	     el 11 de agosto</a:t>
            </a:r>
            <a:endParaRPr lang="en-US" sz="1800" smtClean="0"/>
          </a:p>
          <a:p>
            <a:pPr eaLnBrk="1" hangingPunct="1"/>
            <a:r>
              <a:rPr lang="es-MX" sz="1800" smtClean="0"/>
              <a:t>Guillermo	el 10 de enero		Dolores	     el 15 de septiembre</a:t>
            </a:r>
            <a:endParaRPr lang="en-US" sz="1800" smtClean="0"/>
          </a:p>
          <a:p>
            <a:pPr eaLnBrk="1" hangingPunct="1"/>
            <a:r>
              <a:rPr lang="es-MX" sz="1800" smtClean="0"/>
              <a:t>Jaime		el 25 de julio		Elena 	     el 18 de agosto</a:t>
            </a:r>
            <a:endParaRPr lang="en-US" sz="1800" smtClean="0"/>
          </a:p>
          <a:p>
            <a:pPr eaLnBrk="1" hangingPunct="1"/>
            <a:r>
              <a:rPr lang="es-MX" sz="1800" smtClean="0"/>
              <a:t>José		el 19 de marzo		Guadalupe  el 12 de diciembre</a:t>
            </a:r>
            <a:endParaRPr lang="en-US" sz="1800" smtClean="0"/>
          </a:p>
          <a:p>
            <a:pPr eaLnBrk="1" hangingPunct="1"/>
            <a:r>
              <a:rPr lang="es-MX" sz="1800" smtClean="0"/>
              <a:t>Juan		el 24 de junio		Lucía	     el 13 de diciembre</a:t>
            </a:r>
            <a:endParaRPr lang="en-US" sz="1800" smtClean="0"/>
          </a:p>
          <a:p>
            <a:pPr eaLnBrk="1" hangingPunct="1"/>
            <a:r>
              <a:rPr lang="es-MX" sz="1800" smtClean="0"/>
              <a:t>Luis		el 25 de agosto		Luisa	     el 15 de marzo</a:t>
            </a:r>
            <a:endParaRPr lang="en-US" sz="1800" smtClean="0"/>
          </a:p>
          <a:p>
            <a:pPr eaLnBrk="1" hangingPunct="1"/>
            <a:r>
              <a:rPr lang="es-MX" sz="1800" smtClean="0"/>
              <a:t>Martin	el 3 de noviembre		María           el 15 de agosto</a:t>
            </a:r>
            <a:endParaRPr lang="en-US" sz="1800" smtClean="0"/>
          </a:p>
          <a:p>
            <a:pPr eaLnBrk="1" hangingPunct="1"/>
            <a:r>
              <a:rPr lang="es-MX" sz="1800" smtClean="0"/>
              <a:t>Miguel	el 29 de septiembre	Marta	     el 29 de julio</a:t>
            </a:r>
            <a:endParaRPr lang="en-US" sz="1800" smtClean="0"/>
          </a:p>
          <a:p>
            <a:pPr eaLnBrk="1" hangingPunct="1"/>
            <a:r>
              <a:rPr lang="es-MX" sz="1800" smtClean="0"/>
              <a:t>Pablo		el 29 de junio		Mónica	     el 27 de agosto</a:t>
            </a:r>
            <a:endParaRPr lang="en-US" sz="1800" smtClean="0"/>
          </a:p>
          <a:p>
            <a:pPr eaLnBrk="1" hangingPunct="1"/>
            <a:r>
              <a:rPr lang="es-MX" sz="1800" smtClean="0"/>
              <a:t>Pedro		el 29 de junio		Rosa	     el 13 de agosto</a:t>
            </a:r>
            <a:endParaRPr lang="en-US" sz="1800" smtClean="0"/>
          </a:p>
          <a:p>
            <a:pPr eaLnBrk="1" hangingPunct="1"/>
            <a:r>
              <a:rPr lang="es-MX" sz="1800" smtClean="0"/>
              <a:t>Ricardo	el 3 de abril		Teresa	     el 15 de octubre</a:t>
            </a:r>
            <a:endParaRPr lang="en-US" sz="1800" smtClean="0"/>
          </a:p>
          <a:p>
            <a:pPr eaLnBrk="1" hangingPunct="1"/>
            <a:r>
              <a:rPr lang="es-MX" sz="1800" smtClean="0"/>
              <a:t>Vicente	el 27 de septiembre	Verónica	     el 12 de julio</a:t>
            </a:r>
            <a:endParaRPr lang="en-US" sz="1800" smtClean="0"/>
          </a:p>
          <a:p>
            <a:pPr eaLnBrk="1" hangingPunct="1"/>
            <a:endParaRPr lang="en-US" sz="180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850"/>
            <a:ext cx="8229600" cy="438150"/>
          </a:xfrm>
        </p:spPr>
        <p:txBody>
          <a:bodyPr>
            <a:normAutofit fontScale="90000"/>
          </a:bodyPr>
          <a:lstStyle/>
          <a:p>
            <a:pPr algn="ctr" eaLnBrk="1" fontAlgn="auto" hangingPunct="1">
              <a:spcAft>
                <a:spcPts val="0"/>
              </a:spcAft>
              <a:defRPr/>
            </a:pPr>
            <a:r>
              <a:rPr lang="en-US" sz="4000" dirty="0" err="1" smtClean="0"/>
              <a:t>Actividades</a:t>
            </a:r>
            <a:r>
              <a:rPr lang="en-US" sz="4000" dirty="0" smtClean="0"/>
              <a:t> </a:t>
            </a:r>
            <a:r>
              <a:rPr lang="en-US" sz="4000" dirty="0" err="1" smtClean="0"/>
              <a:t>después</a:t>
            </a:r>
            <a:r>
              <a:rPr lang="en-US" sz="4000" dirty="0" smtClean="0"/>
              <a:t> de leer </a:t>
            </a:r>
            <a:r>
              <a:rPr lang="en-US" dirty="0" smtClean="0"/>
              <a:t/>
            </a:r>
            <a:br>
              <a:rPr lang="en-US" dirty="0" smtClean="0"/>
            </a:br>
            <a:r>
              <a:rPr lang="en-US" sz="2200" dirty="0" err="1" smtClean="0"/>
              <a:t>Vamos</a:t>
            </a:r>
            <a:r>
              <a:rPr lang="en-US" sz="2200" dirty="0" smtClean="0"/>
              <a:t> a </a:t>
            </a:r>
            <a:r>
              <a:rPr lang="en-US" sz="2200" dirty="0" err="1" smtClean="0"/>
              <a:t>conversar</a:t>
            </a:r>
            <a:r>
              <a:rPr lang="en-US" sz="2200" dirty="0" smtClean="0"/>
              <a:t> y </a:t>
            </a:r>
            <a:r>
              <a:rPr lang="en-US" sz="2200" dirty="0" err="1" smtClean="0"/>
              <a:t>contestar</a:t>
            </a:r>
            <a:endParaRPr lang="en-US" sz="2200" dirty="0"/>
          </a:p>
        </p:txBody>
      </p:sp>
      <p:sp>
        <p:nvSpPr>
          <p:cNvPr id="3" name="Content Placeholder 2"/>
          <p:cNvSpPr>
            <a:spLocks noGrp="1"/>
          </p:cNvSpPr>
          <p:nvPr>
            <p:ph idx="1"/>
          </p:nvPr>
        </p:nvSpPr>
        <p:spPr>
          <a:xfrm>
            <a:off x="457200" y="1524000"/>
            <a:ext cx="8229600" cy="5334000"/>
          </a:xfrm>
        </p:spPr>
        <p:txBody>
          <a:bodyPr>
            <a:normAutofit fontScale="25000" lnSpcReduction="20000"/>
          </a:bodyPr>
          <a:lstStyle/>
          <a:p>
            <a:pPr marL="274320" indent="-274320" eaLnBrk="1" fontAlgn="auto" hangingPunct="1">
              <a:spcAft>
                <a:spcPts val="0"/>
              </a:spcAft>
              <a:buClr>
                <a:schemeClr val="accent3"/>
              </a:buClr>
              <a:buFont typeface="Wingdings 2"/>
              <a:buChar char=""/>
              <a:defRPr/>
            </a:pPr>
            <a:r>
              <a:rPr lang="es-MX" sz="6400" b="1" dirty="0" smtClean="0"/>
              <a:t>Vamos a conversar</a:t>
            </a:r>
            <a:r>
              <a:rPr lang="es-MX" sz="6400" dirty="0" smtClean="0"/>
              <a:t>: </a:t>
            </a:r>
            <a:r>
              <a:rPr lang="es-MX" sz="6400" i="1" dirty="0" smtClean="0"/>
              <a:t>Con tu compañero/a sigue el modelo.</a:t>
            </a:r>
            <a:endParaRPr lang="en-US" sz="6400" dirty="0" smtClean="0"/>
          </a:p>
          <a:p>
            <a:pPr marL="274320" indent="-274320" eaLnBrk="1" fontAlgn="auto" hangingPunct="1">
              <a:spcAft>
                <a:spcPts val="0"/>
              </a:spcAft>
              <a:buClr>
                <a:schemeClr val="accent3"/>
              </a:buClr>
              <a:buFont typeface="Wingdings 2"/>
              <a:buNone/>
              <a:defRPr/>
            </a:pPr>
            <a:r>
              <a:rPr lang="es-MX" sz="6400" i="1" dirty="0" smtClean="0"/>
              <a:t> </a:t>
            </a:r>
            <a:endParaRPr lang="en-US" sz="6400" dirty="0" smtClean="0"/>
          </a:p>
          <a:p>
            <a:pPr marL="274320" indent="-274320" eaLnBrk="1" fontAlgn="auto" hangingPunct="1">
              <a:spcAft>
                <a:spcPts val="0"/>
              </a:spcAft>
              <a:buClr>
                <a:schemeClr val="accent3"/>
              </a:buClr>
              <a:buFont typeface="Wingdings 2"/>
              <a:buChar char=""/>
              <a:defRPr/>
            </a:pPr>
            <a:r>
              <a:rPr lang="es-MX" sz="6400" dirty="0" smtClean="0"/>
              <a:t>Tu:			</a:t>
            </a:r>
            <a:r>
              <a:rPr lang="es-MX" sz="6400" i="1" dirty="0" smtClean="0"/>
              <a:t>Me llamo Ricardo</a:t>
            </a:r>
            <a:endParaRPr lang="en-US" sz="6400" dirty="0" smtClean="0"/>
          </a:p>
          <a:p>
            <a:pPr marL="274320" indent="-274320" eaLnBrk="1" fontAlgn="auto" hangingPunct="1">
              <a:spcAft>
                <a:spcPts val="0"/>
              </a:spcAft>
              <a:buClr>
                <a:schemeClr val="accent3"/>
              </a:buClr>
              <a:buFont typeface="Wingdings 2"/>
              <a:buChar char=""/>
              <a:defRPr/>
            </a:pPr>
            <a:r>
              <a:rPr lang="es-MX" sz="6400" dirty="0" smtClean="0"/>
              <a:t>Compañero/a:		 </a:t>
            </a:r>
            <a:r>
              <a:rPr lang="es-MX" sz="6400" i="1" dirty="0" smtClean="0"/>
              <a:t>Entonces, tu santo es el tres de abril.</a:t>
            </a:r>
            <a:endParaRPr lang="en-US" sz="6400" dirty="0" smtClean="0"/>
          </a:p>
          <a:p>
            <a:pPr marL="274320" indent="-274320" eaLnBrk="1" fontAlgn="auto" hangingPunct="1">
              <a:spcAft>
                <a:spcPts val="0"/>
              </a:spcAft>
              <a:buClr>
                <a:schemeClr val="accent3"/>
              </a:buClr>
              <a:buFont typeface="Wingdings 2"/>
              <a:buNone/>
              <a:defRPr/>
            </a:pPr>
            <a:r>
              <a:rPr lang="es-MX" sz="6400" i="1" dirty="0" smtClean="0"/>
              <a:t> </a:t>
            </a:r>
            <a:endParaRPr lang="en-US" sz="6400" dirty="0" smtClean="0"/>
          </a:p>
          <a:p>
            <a:pPr marL="274320" indent="-274320" eaLnBrk="1" fontAlgn="auto" hangingPunct="1">
              <a:spcAft>
                <a:spcPts val="0"/>
              </a:spcAft>
              <a:buClr>
                <a:schemeClr val="accent3"/>
              </a:buClr>
              <a:buFont typeface="Wingdings 2"/>
              <a:buNone/>
              <a:defRPr/>
            </a:pPr>
            <a:r>
              <a:rPr lang="es-MX" sz="6400" dirty="0" smtClean="0"/>
              <a:t>	1. Teresa		2. Dolores		3. Luis		4. Pedro</a:t>
            </a:r>
            <a:endParaRPr lang="en-US" sz="6400" dirty="0" smtClean="0"/>
          </a:p>
          <a:p>
            <a:pPr marL="274320" indent="-274320" eaLnBrk="1" fontAlgn="auto" hangingPunct="1">
              <a:spcAft>
                <a:spcPts val="0"/>
              </a:spcAft>
              <a:buClr>
                <a:schemeClr val="accent3"/>
              </a:buClr>
              <a:buFont typeface="Wingdings 2"/>
              <a:buNone/>
              <a:defRPr/>
            </a:pPr>
            <a:r>
              <a:rPr lang="es-MX" sz="6400" dirty="0" smtClean="0"/>
              <a:t> </a:t>
            </a:r>
            <a:endParaRPr lang="en-US" sz="6400" dirty="0" smtClean="0"/>
          </a:p>
          <a:p>
            <a:pPr marL="274320" indent="-274320" eaLnBrk="1" fontAlgn="auto" hangingPunct="1">
              <a:spcAft>
                <a:spcPts val="0"/>
              </a:spcAft>
              <a:buClr>
                <a:schemeClr val="accent3"/>
              </a:buClr>
              <a:buFont typeface="Wingdings 2"/>
              <a:buNone/>
              <a:defRPr/>
            </a:pPr>
            <a:r>
              <a:rPr lang="es-MX" sz="6400" dirty="0" smtClean="0"/>
              <a:t>	5. Lucia		6. Miguel		7. María		8. Esteban</a:t>
            </a:r>
            <a:endParaRPr lang="en-US" sz="6400" dirty="0" smtClean="0"/>
          </a:p>
          <a:p>
            <a:pPr marL="274320" indent="-274320" eaLnBrk="1" fontAlgn="auto" hangingPunct="1">
              <a:spcAft>
                <a:spcPts val="0"/>
              </a:spcAft>
              <a:buClr>
                <a:schemeClr val="accent3"/>
              </a:buClr>
              <a:buFont typeface="Wingdings 2"/>
              <a:buNone/>
              <a:defRPr/>
            </a:pPr>
            <a:r>
              <a:rPr lang="es-MX" sz="6400" dirty="0" smtClean="0"/>
              <a:t> </a:t>
            </a:r>
            <a:endParaRPr lang="en-US" sz="6400" dirty="0" smtClean="0"/>
          </a:p>
          <a:p>
            <a:pPr marL="274320" indent="-274320" eaLnBrk="1" fontAlgn="auto" hangingPunct="1">
              <a:spcAft>
                <a:spcPts val="0"/>
              </a:spcAft>
              <a:buClr>
                <a:schemeClr val="accent3"/>
              </a:buClr>
              <a:buFont typeface="Wingdings 2"/>
              <a:buNone/>
              <a:defRPr/>
            </a:pPr>
            <a:r>
              <a:rPr lang="es-MX" sz="6400" dirty="0" smtClean="0"/>
              <a:t> </a:t>
            </a:r>
            <a:endParaRPr lang="en-US" sz="6400" dirty="0" smtClean="0"/>
          </a:p>
          <a:p>
            <a:pPr marL="274320" indent="-274320" eaLnBrk="1" fontAlgn="auto" hangingPunct="1">
              <a:spcAft>
                <a:spcPts val="0"/>
              </a:spcAft>
              <a:buClr>
                <a:schemeClr val="accent3"/>
              </a:buClr>
              <a:buFont typeface="Wingdings 2"/>
              <a:buChar char=""/>
              <a:defRPr/>
            </a:pPr>
            <a:r>
              <a:rPr lang="es-MX" sz="6400" b="1" dirty="0" smtClean="0"/>
              <a:t>Vamos a  contestar: </a:t>
            </a:r>
            <a:r>
              <a:rPr lang="es-MX" sz="6400" i="1" dirty="0" smtClean="0"/>
              <a:t>Escribe las respuestas.</a:t>
            </a:r>
            <a:endParaRPr lang="en-US" sz="6400" i="1" dirty="0" smtClean="0"/>
          </a:p>
          <a:p>
            <a:pPr marL="274320" indent="-274320" eaLnBrk="1" fontAlgn="auto" hangingPunct="1">
              <a:spcAft>
                <a:spcPts val="0"/>
              </a:spcAft>
              <a:buClr>
                <a:schemeClr val="accent3"/>
              </a:buClr>
              <a:buFont typeface="Wingdings 2"/>
              <a:buNone/>
              <a:defRPr/>
            </a:pPr>
            <a:r>
              <a:rPr lang="es-MX" sz="6400" b="1" dirty="0" smtClean="0"/>
              <a:t> </a:t>
            </a:r>
            <a:endParaRPr lang="en-US" sz="6400" dirty="0" smtClean="0"/>
          </a:p>
          <a:p>
            <a:pPr marL="1143000" indent="-1143000" eaLnBrk="1" fontAlgn="auto" hangingPunct="1">
              <a:spcAft>
                <a:spcPts val="0"/>
              </a:spcAft>
              <a:buClr>
                <a:schemeClr val="accent3"/>
              </a:buClr>
              <a:buFont typeface="Wingdings 2"/>
              <a:buNone/>
              <a:defRPr/>
            </a:pPr>
            <a:r>
              <a:rPr lang="es-MX" sz="6400" dirty="0" smtClean="0"/>
              <a:t>1. Cuándo es tu cumpleaños?</a:t>
            </a:r>
            <a:endParaRPr lang="en-US" sz="6400" dirty="0" smtClean="0"/>
          </a:p>
          <a:p>
            <a:pPr marL="1143000" indent="-1143000" eaLnBrk="1" fontAlgn="auto" hangingPunct="1">
              <a:spcAft>
                <a:spcPts val="0"/>
              </a:spcAft>
              <a:buClr>
                <a:schemeClr val="accent3"/>
              </a:buClr>
              <a:buFont typeface="Wingdings 2"/>
              <a:buNone/>
              <a:defRPr/>
            </a:pPr>
            <a:r>
              <a:rPr lang="es-MX" sz="6400" dirty="0" smtClean="0"/>
              <a:t> </a:t>
            </a:r>
            <a:endParaRPr lang="en-US" sz="6400" dirty="0" smtClean="0"/>
          </a:p>
          <a:p>
            <a:pPr marL="1143000" indent="-1143000" eaLnBrk="1" fontAlgn="auto" hangingPunct="1">
              <a:spcAft>
                <a:spcPts val="0"/>
              </a:spcAft>
              <a:buClr>
                <a:schemeClr val="accent3"/>
              </a:buClr>
              <a:buFont typeface="Wingdings 2"/>
              <a:buNone/>
              <a:defRPr/>
            </a:pPr>
            <a:r>
              <a:rPr lang="es-MX" sz="6400" dirty="0" smtClean="0"/>
              <a:t> </a:t>
            </a:r>
            <a:endParaRPr lang="en-US" sz="6400" dirty="0" smtClean="0"/>
          </a:p>
          <a:p>
            <a:pPr marL="1143000" indent="-1143000" eaLnBrk="1" fontAlgn="auto" hangingPunct="1">
              <a:spcAft>
                <a:spcPts val="0"/>
              </a:spcAft>
              <a:buClr>
                <a:schemeClr val="accent3"/>
              </a:buClr>
              <a:buFont typeface="Wingdings 2"/>
              <a:buNone/>
              <a:defRPr/>
            </a:pPr>
            <a:r>
              <a:rPr lang="es-MX" sz="6400" dirty="0" smtClean="0"/>
              <a:t>2. ¿Tienes un día del santo?</a:t>
            </a:r>
            <a:endParaRPr lang="en-US" sz="6400" dirty="0" smtClean="0"/>
          </a:p>
          <a:p>
            <a:pPr marL="1143000" indent="-1143000" eaLnBrk="1" fontAlgn="auto" hangingPunct="1">
              <a:spcAft>
                <a:spcPts val="0"/>
              </a:spcAft>
              <a:buClr>
                <a:schemeClr val="accent3"/>
              </a:buClr>
              <a:buFont typeface="Wingdings 2"/>
              <a:buNone/>
              <a:defRPr/>
            </a:pPr>
            <a:r>
              <a:rPr lang="es-MX" sz="6400" dirty="0" smtClean="0"/>
              <a:t> </a:t>
            </a:r>
            <a:endParaRPr lang="en-US" sz="6400" dirty="0" smtClean="0"/>
          </a:p>
          <a:p>
            <a:pPr marL="1143000" indent="-1143000" eaLnBrk="1" fontAlgn="auto" hangingPunct="1">
              <a:spcAft>
                <a:spcPts val="0"/>
              </a:spcAft>
              <a:buClr>
                <a:schemeClr val="accent3"/>
              </a:buClr>
              <a:buFont typeface="Wingdings 2"/>
              <a:buNone/>
              <a:defRPr/>
            </a:pPr>
            <a:r>
              <a:rPr lang="es-MX" sz="6400" dirty="0" smtClean="0"/>
              <a:t> </a:t>
            </a:r>
            <a:endParaRPr lang="en-US" sz="6400" dirty="0" smtClean="0"/>
          </a:p>
          <a:p>
            <a:pPr marL="1143000" indent="-1143000" eaLnBrk="1" fontAlgn="auto" hangingPunct="1">
              <a:spcAft>
                <a:spcPts val="0"/>
              </a:spcAft>
              <a:buClr>
                <a:schemeClr val="accent3"/>
              </a:buClr>
              <a:buFont typeface="Wingdings 2"/>
              <a:buNone/>
              <a:defRPr/>
            </a:pPr>
            <a:r>
              <a:rPr lang="es-MX" sz="6400" dirty="0" smtClean="0"/>
              <a:t>3. ¿Cuándo es el santo de Catalina? </a:t>
            </a:r>
            <a:endParaRPr lang="en-US" sz="6400" dirty="0" smtClean="0"/>
          </a:p>
          <a:p>
            <a:pPr marL="274320" indent="-274320" eaLnBrk="1" fontAlgn="auto" hangingPunct="1">
              <a:spcAft>
                <a:spcPts val="0"/>
              </a:spcAft>
              <a:buClr>
                <a:schemeClr val="accent3"/>
              </a:buClr>
              <a:buFont typeface="Wingdings 2"/>
              <a:buNone/>
              <a:defRPr/>
            </a:pPr>
            <a:r>
              <a:rPr lang="es-MX" sz="6400" dirty="0" smtClean="0"/>
              <a:t> </a:t>
            </a:r>
            <a:endParaRPr lang="en-US" sz="6400" dirty="0" smtClean="0"/>
          </a:p>
          <a:p>
            <a:pPr marL="274320" indent="-274320" eaLnBrk="1" fontAlgn="auto" hangingPunct="1">
              <a:spcAft>
                <a:spcPts val="0"/>
              </a:spcAft>
              <a:buClr>
                <a:schemeClr val="accent3"/>
              </a:buClr>
              <a:buFont typeface="Wingdings 2"/>
              <a:buNone/>
              <a:defRPr/>
            </a:pPr>
            <a:r>
              <a:rPr lang="es-MX" sz="6400" dirty="0" smtClean="0"/>
              <a:t>   </a:t>
            </a:r>
            <a:endParaRPr lang="en-US" sz="6400" dirty="0" smtClean="0"/>
          </a:p>
          <a:p>
            <a:pPr marL="274320" indent="-274320" eaLnBrk="1" fontAlgn="auto" hangingPunct="1">
              <a:spcAft>
                <a:spcPts val="0"/>
              </a:spcAft>
              <a:buClr>
                <a:schemeClr val="accent3"/>
              </a:buClr>
              <a:buFont typeface="Wingdings 2"/>
              <a:buChar char=""/>
              <a:defRPr/>
            </a:pPr>
            <a:endParaRPr lang="en-US" dirty="0"/>
          </a:p>
        </p:txBody>
      </p:sp>
      <p:pic>
        <p:nvPicPr>
          <p:cNvPr id="5" name="Picture 4" descr="C:\Documents and Settings\Gail\Local Settings\Temporary Internet Files\Content.IE5\9DYB5DNO\MPj04332070000[1].jpg"/>
          <p:cNvPicPr>
            <a:picLocks noChangeAspect="1" noChangeArrowheads="1"/>
          </p:cNvPicPr>
          <p:nvPr/>
        </p:nvPicPr>
        <p:blipFill>
          <a:blip r:embed="rId2" cstate="print"/>
          <a:srcRect/>
          <a:stretch>
            <a:fillRect/>
          </a:stretch>
        </p:blipFill>
        <p:spPr bwMode="auto">
          <a:xfrm>
            <a:off x="5334000" y="4419600"/>
            <a:ext cx="1905000" cy="19812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3000" fill="hold"/>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1" fontAlgn="auto" hangingPunct="1">
              <a:spcAft>
                <a:spcPts val="0"/>
              </a:spcAft>
              <a:defRPr/>
            </a:pPr>
            <a:r>
              <a:rPr lang="en-US" sz="2400" b="1" dirty="0" smtClean="0"/>
              <a:t>Notes for the teacher </a:t>
            </a:r>
            <a:br>
              <a:rPr lang="en-US" sz="2400" b="1" dirty="0" smtClean="0"/>
            </a:br>
            <a:r>
              <a:rPr lang="en-US" sz="2200" dirty="0" smtClean="0"/>
              <a:t>ACTFL READING PROFICIENCY GUIDELINES</a:t>
            </a:r>
            <a:r>
              <a:rPr lang="en-US" dirty="0" smtClean="0"/>
              <a:t/>
            </a:r>
            <a:br>
              <a:rPr lang="en-US" dirty="0" smtClean="0"/>
            </a:br>
            <a:endParaRPr lang="en-US" dirty="0"/>
          </a:p>
        </p:txBody>
      </p:sp>
      <p:sp>
        <p:nvSpPr>
          <p:cNvPr id="3" name="Content Placeholder 2"/>
          <p:cNvSpPr>
            <a:spLocks noGrp="1"/>
          </p:cNvSpPr>
          <p:nvPr>
            <p:ph idx="1"/>
          </p:nvPr>
        </p:nvSpPr>
        <p:spPr>
          <a:xfrm>
            <a:off x="457200" y="1219200"/>
            <a:ext cx="8229600" cy="5105400"/>
          </a:xfrm>
        </p:spPr>
        <p:txBody>
          <a:bodyPr>
            <a:normAutofit fontScale="92500" lnSpcReduction="20000"/>
          </a:bodyPr>
          <a:lstStyle/>
          <a:p>
            <a:pPr marL="274320" indent="-274320" eaLnBrk="1" fontAlgn="auto" hangingPunct="1">
              <a:spcAft>
                <a:spcPts val="0"/>
              </a:spcAft>
              <a:buClr>
                <a:schemeClr val="accent3"/>
              </a:buClr>
              <a:buFont typeface="Wingdings 2"/>
              <a:buChar char=""/>
              <a:defRPr/>
            </a:pPr>
            <a:r>
              <a:rPr lang="en-US" u="sng" dirty="0" smtClean="0"/>
              <a:t>I. Before Reading (Into)</a:t>
            </a:r>
            <a:endParaRPr lang="en-US" dirty="0" smtClean="0"/>
          </a:p>
          <a:p>
            <a:pPr marL="274320" indent="-274320" eaLnBrk="1" fontAlgn="auto" hangingPunct="1">
              <a:spcAft>
                <a:spcPts val="0"/>
              </a:spcAft>
              <a:buClr>
                <a:schemeClr val="accent3"/>
              </a:buClr>
              <a:buFont typeface="Wingdings 2"/>
              <a:buChar char=""/>
              <a:defRPr/>
            </a:pPr>
            <a:r>
              <a:rPr lang="en-US" b="1" dirty="0" smtClean="0"/>
              <a:t>Knowledge Inventory</a:t>
            </a:r>
            <a:r>
              <a:rPr lang="en-US" i="1" dirty="0" smtClean="0"/>
              <a:t>: Verify your answers to questions 1-10 with the classroom posters of Spanish and Portuguese explorers, dictionary, wall map, and Larousse Encyclopedia.</a:t>
            </a:r>
          </a:p>
          <a:p>
            <a:pPr marL="274320" indent="-274320" eaLnBrk="1" fontAlgn="auto" hangingPunct="1">
              <a:spcAft>
                <a:spcPts val="0"/>
              </a:spcAft>
              <a:buClr>
                <a:schemeClr val="accent3"/>
              </a:buClr>
              <a:buFont typeface="Wingdings 2"/>
              <a:buChar char=""/>
              <a:defRPr/>
            </a:pPr>
            <a:r>
              <a:rPr lang="en-US" b="1" dirty="0" smtClean="0"/>
              <a:t>The Silk Route and the Manila Galleon</a:t>
            </a:r>
            <a:r>
              <a:rPr lang="en-US" dirty="0" smtClean="0"/>
              <a:t>: </a:t>
            </a:r>
            <a:r>
              <a:rPr lang="en-US" i="1" dirty="0" smtClean="0"/>
              <a:t>Read and discuss the history background of the story. Realia: a “treasure chest” containing items of gold and silver jewelry, blanket, cocoa beans, perfume, silk, lace, porcelain, spices with vocabulary cards in Spanish to match to items; a wall map where students point out the locations mentioned in the paragraphs.</a:t>
            </a:r>
          </a:p>
          <a:p>
            <a:pPr marL="274320" indent="-274320" eaLnBrk="1" fontAlgn="auto" hangingPunct="1">
              <a:spcAft>
                <a:spcPts val="0"/>
              </a:spcAft>
              <a:buClr>
                <a:schemeClr val="accent3"/>
              </a:buClr>
              <a:buFont typeface="Wingdings 2"/>
              <a:buChar char=""/>
              <a:defRPr/>
            </a:pPr>
            <a:r>
              <a:rPr lang="en-US" b="1" dirty="0" smtClean="0"/>
              <a:t>An Adventurous Spirit</a:t>
            </a:r>
            <a:r>
              <a:rPr lang="en-US" i="1" dirty="0" smtClean="0"/>
              <a:t>: Use the English map and the class globe in Spanish to trace the routes Columbus, Magellan, Cortez, and Pizarro took during their explorations. Copy their routes onto the blank map. Use the list of geography terms in Spanish to label and complete your map.</a:t>
            </a:r>
          </a:p>
          <a:p>
            <a:pPr marL="274320" indent="-274320" eaLnBrk="1" fontAlgn="auto" hangingPunct="1">
              <a:spcAft>
                <a:spcPts val="0"/>
              </a:spcAft>
              <a:buClr>
                <a:schemeClr val="accent3"/>
              </a:buClr>
              <a:buFont typeface="Wingdings 2"/>
              <a:buChar char=""/>
              <a:defRPr/>
            </a:pPr>
            <a:endParaRPr lang="en-US" dirty="0"/>
          </a:p>
        </p:txBody>
      </p:sp>
      <p:pic>
        <p:nvPicPr>
          <p:cNvPr id="4" name="Picture 3" descr="C:\Documents and Settings\Gail\Local Settings\Temporary Internet Files\Content.IE5\J2S5H3B0\MCj02327920000[1].wmf"/>
          <p:cNvPicPr>
            <a:picLocks noChangeAspect="1" noChangeArrowheads="1"/>
          </p:cNvPicPr>
          <p:nvPr/>
        </p:nvPicPr>
        <p:blipFill>
          <a:blip r:embed="rId2" cstate="print"/>
          <a:srcRect/>
          <a:stretch>
            <a:fillRect/>
          </a:stretch>
        </p:blipFill>
        <p:spPr bwMode="auto">
          <a:xfrm>
            <a:off x="7197725" y="312738"/>
            <a:ext cx="1552575" cy="11620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4"/>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8229600" cy="666750"/>
          </a:xfrm>
        </p:spPr>
        <p:txBody>
          <a:bodyPr>
            <a:normAutofit fontScale="90000"/>
          </a:bodyPr>
          <a:lstStyle/>
          <a:p>
            <a:pPr algn="ctr" eaLnBrk="1" fontAlgn="auto" hangingPunct="1">
              <a:spcAft>
                <a:spcPts val="0"/>
              </a:spcAft>
              <a:defRPr/>
            </a:pPr>
            <a:r>
              <a:rPr lang="en-US" sz="4000" dirty="0" err="1" smtClean="0"/>
              <a:t>Actividades</a:t>
            </a:r>
            <a:r>
              <a:rPr lang="en-US" sz="4000" dirty="0" smtClean="0"/>
              <a:t> </a:t>
            </a:r>
            <a:r>
              <a:rPr lang="en-US" sz="4000" dirty="0" err="1" smtClean="0"/>
              <a:t>después</a:t>
            </a:r>
            <a:r>
              <a:rPr lang="en-US" sz="4000" dirty="0" smtClean="0"/>
              <a:t> de leer</a:t>
            </a:r>
            <a:r>
              <a:rPr lang="en-US" dirty="0" smtClean="0"/>
              <a:t/>
            </a:r>
            <a:br>
              <a:rPr lang="en-US" dirty="0" smtClean="0"/>
            </a:br>
            <a:r>
              <a:rPr lang="en-US" sz="2200" dirty="0" smtClean="0"/>
              <a:t>Vamos a escribir: </a:t>
            </a:r>
            <a:r>
              <a:rPr lang="en-US" sz="2200" i="1" dirty="0" smtClean="0"/>
              <a:t>Una invitación</a:t>
            </a:r>
            <a:endParaRPr lang="en-US" sz="2200" i="1" dirty="0"/>
          </a:p>
        </p:txBody>
      </p:sp>
      <p:sp>
        <p:nvSpPr>
          <p:cNvPr id="32771" name="Content Placeholder 5"/>
          <p:cNvSpPr>
            <a:spLocks noGrp="1"/>
          </p:cNvSpPr>
          <p:nvPr>
            <p:ph idx="1"/>
          </p:nvPr>
        </p:nvSpPr>
        <p:spPr>
          <a:xfrm>
            <a:off x="457200" y="1447800"/>
            <a:ext cx="8229600" cy="4876800"/>
          </a:xfrm>
        </p:spPr>
        <p:txBody>
          <a:bodyPr/>
          <a:lstStyle/>
          <a:p>
            <a:pPr eaLnBrk="1" hangingPunct="1"/>
            <a:r>
              <a:rPr lang="en-US" smtClean="0"/>
              <a:t>Es el día del santo de Catalina, “ la China Poblana” y sus padres adoptivos quieren darle una fiesta grande e invitar  a todos los parientes y amigos en Puebla. En una hoja de papel, diseña una bonita invitación para su fiesta, incluyendo todos los datos importantes.</a:t>
            </a:r>
          </a:p>
          <a:p>
            <a:pPr algn="ctr" eaLnBrk="1" hangingPunct="1"/>
            <a:r>
              <a:rPr lang="en-US" smtClean="0"/>
              <a:t>¿Quién?</a:t>
            </a:r>
          </a:p>
          <a:p>
            <a:pPr algn="ctr" eaLnBrk="1" hangingPunct="1"/>
            <a:r>
              <a:rPr lang="en-US" smtClean="0"/>
              <a:t>¿ Qué ?</a:t>
            </a:r>
          </a:p>
          <a:p>
            <a:pPr algn="ctr" eaLnBrk="1" hangingPunct="1"/>
            <a:r>
              <a:rPr lang="en-US" smtClean="0"/>
              <a:t>¿ Cuándo ?</a:t>
            </a:r>
          </a:p>
          <a:p>
            <a:pPr algn="ctr" eaLnBrk="1" hangingPunct="1"/>
            <a:r>
              <a:rPr lang="en-US" smtClean="0"/>
              <a:t>¿ Dónde ? </a:t>
            </a:r>
          </a:p>
          <a:p>
            <a:pPr algn="ctr" eaLnBrk="1" hangingPunct="1"/>
            <a:r>
              <a:rPr lang="en-US" smtClean="0"/>
              <a:t>¿ Por qué ? </a:t>
            </a:r>
          </a:p>
          <a:p>
            <a:pPr algn="ctr" eaLnBrk="1" hangingPunct="1">
              <a:buFont typeface="Wingdings 2" pitchFamily="18" charset="2"/>
              <a:buNone/>
            </a:pPr>
            <a:endParaRPr lang="en-US" smtClean="0"/>
          </a:p>
        </p:txBody>
      </p:sp>
      <p:pic>
        <p:nvPicPr>
          <p:cNvPr id="5" name="Picture 4" descr="C:\Documents and Settings\Gail\Local Settings\Temporary Internet Files\Content.IE5\8CCDU143\MCj04421410000[1].png"/>
          <p:cNvPicPr>
            <a:picLocks noChangeAspect="1" noChangeArrowheads="1"/>
          </p:cNvPicPr>
          <p:nvPr/>
        </p:nvPicPr>
        <p:blipFill>
          <a:blip r:embed="rId3" cstate="print"/>
          <a:srcRect/>
          <a:stretch>
            <a:fillRect/>
          </a:stretch>
        </p:blipFill>
        <p:spPr bwMode="auto">
          <a:xfrm>
            <a:off x="6553200" y="3886200"/>
            <a:ext cx="1657350" cy="16462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2000" tmFilter="0, 0; .2, .5; .8, .5; 1, 0"/>
                                        <p:tgtEl>
                                          <p:spTgt spid="5"/>
                                        </p:tgtEl>
                                      </p:cBhvr>
                                    </p:animEffect>
                                    <p:animScale>
                                      <p:cBhvr>
                                        <p:cTn id="7" dur="100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ormAutofit fontScale="90000"/>
          </a:bodyPr>
          <a:lstStyle/>
          <a:p>
            <a:pPr algn="ctr" eaLnBrk="1" fontAlgn="auto" hangingPunct="1">
              <a:spcAft>
                <a:spcPts val="0"/>
              </a:spcAft>
              <a:defRPr/>
            </a:pPr>
            <a:r>
              <a:rPr lang="en-US" sz="4000" dirty="0" err="1" smtClean="0"/>
              <a:t>Actividades</a:t>
            </a:r>
            <a:r>
              <a:rPr lang="en-US" sz="4000" dirty="0" smtClean="0"/>
              <a:t> </a:t>
            </a:r>
            <a:r>
              <a:rPr lang="en-US" sz="4000" dirty="0" err="1" smtClean="0"/>
              <a:t>después</a:t>
            </a:r>
            <a:r>
              <a:rPr lang="en-US" sz="4000" dirty="0" smtClean="0"/>
              <a:t> de leer</a:t>
            </a:r>
            <a:r>
              <a:rPr lang="en-US" dirty="0" smtClean="0"/>
              <a:t/>
            </a:r>
            <a:br>
              <a:rPr lang="en-US" dirty="0" smtClean="0"/>
            </a:br>
            <a:r>
              <a:rPr lang="en-US" sz="2200" dirty="0" err="1" smtClean="0"/>
              <a:t>Vamos</a:t>
            </a:r>
            <a:r>
              <a:rPr lang="en-US" sz="2200" dirty="0" smtClean="0"/>
              <a:t> a </a:t>
            </a:r>
            <a:r>
              <a:rPr lang="en-US" sz="2200" dirty="0" err="1" smtClean="0"/>
              <a:t>cantar</a:t>
            </a:r>
            <a:r>
              <a:rPr lang="en-US" sz="2200" dirty="0" smtClean="0"/>
              <a:t>: </a:t>
            </a:r>
            <a:r>
              <a:rPr lang="en-US" sz="2200" i="1" dirty="0" smtClean="0"/>
              <a:t> Las </a:t>
            </a:r>
            <a:r>
              <a:rPr lang="en-US" sz="2200" i="1" dirty="0" err="1" smtClean="0"/>
              <a:t>mañanitas</a:t>
            </a:r>
            <a:endParaRPr lang="en-US" sz="2200" dirty="0"/>
          </a:p>
        </p:txBody>
      </p:sp>
      <p:sp>
        <p:nvSpPr>
          <p:cNvPr id="3" name="Content Placeholder 2"/>
          <p:cNvSpPr>
            <a:spLocks noGrp="1"/>
          </p:cNvSpPr>
          <p:nvPr>
            <p:ph idx="1"/>
          </p:nvPr>
        </p:nvSpPr>
        <p:spPr>
          <a:xfrm>
            <a:off x="457200" y="1219200"/>
            <a:ext cx="8229600" cy="5105400"/>
          </a:xfrm>
        </p:spPr>
        <p:txBody>
          <a:bodyPr>
            <a:normAutofit fontScale="92500" lnSpcReduction="10000"/>
          </a:bodyPr>
          <a:lstStyle/>
          <a:p>
            <a:pPr marL="274320" indent="-274320" eaLnBrk="1" fontAlgn="auto" hangingPunct="1">
              <a:spcAft>
                <a:spcPts val="0"/>
              </a:spcAft>
              <a:buClr>
                <a:schemeClr val="accent3"/>
              </a:buClr>
              <a:buFont typeface="Wingdings 2"/>
              <a:buChar char=""/>
              <a:defRPr/>
            </a:pPr>
            <a:r>
              <a:rPr lang="en-US" dirty="0" err="1" smtClean="0"/>
              <a:t>Esta</a:t>
            </a:r>
            <a:r>
              <a:rPr lang="en-US" dirty="0" smtClean="0"/>
              <a:t> </a:t>
            </a:r>
            <a:r>
              <a:rPr lang="en-US" dirty="0" err="1" smtClean="0"/>
              <a:t>canción</a:t>
            </a:r>
            <a:r>
              <a:rPr lang="en-US" dirty="0" smtClean="0"/>
              <a:t> </a:t>
            </a:r>
            <a:r>
              <a:rPr lang="en-US" dirty="0" err="1" smtClean="0"/>
              <a:t>es</a:t>
            </a:r>
            <a:r>
              <a:rPr lang="en-US" dirty="0" smtClean="0"/>
              <a:t> </a:t>
            </a:r>
            <a:r>
              <a:rPr lang="en-US" dirty="0" err="1" smtClean="0"/>
              <a:t>tradicional</a:t>
            </a:r>
            <a:r>
              <a:rPr lang="en-US" dirty="0" smtClean="0"/>
              <a:t> </a:t>
            </a:r>
            <a:r>
              <a:rPr lang="en-US" dirty="0" err="1" smtClean="0"/>
              <a:t>para</a:t>
            </a:r>
            <a:r>
              <a:rPr lang="en-US" dirty="0" smtClean="0"/>
              <a:t> </a:t>
            </a:r>
            <a:r>
              <a:rPr lang="en-US" dirty="0" err="1" smtClean="0"/>
              <a:t>serenatas</a:t>
            </a:r>
            <a:r>
              <a:rPr lang="en-US" dirty="0" smtClean="0"/>
              <a:t> en los </a:t>
            </a:r>
            <a:r>
              <a:rPr lang="en-US" dirty="0" err="1" smtClean="0"/>
              <a:t>días</a:t>
            </a:r>
            <a:r>
              <a:rPr lang="en-US" dirty="0" smtClean="0"/>
              <a:t> del </a:t>
            </a:r>
            <a:r>
              <a:rPr lang="en-US" dirty="0" err="1" smtClean="0"/>
              <a:t>santo</a:t>
            </a:r>
            <a:r>
              <a:rPr lang="en-US" dirty="0" smtClean="0"/>
              <a:t> y </a:t>
            </a:r>
            <a:r>
              <a:rPr lang="en-US" dirty="0" err="1" smtClean="0"/>
              <a:t>cumpleaños</a:t>
            </a:r>
            <a:r>
              <a:rPr lang="en-US" dirty="0" smtClean="0"/>
              <a:t>. </a:t>
            </a:r>
            <a:r>
              <a:rPr lang="en-US" dirty="0" err="1" smtClean="0"/>
              <a:t>Apréndela</a:t>
            </a:r>
            <a:r>
              <a:rPr lang="en-US" dirty="0" smtClean="0"/>
              <a:t> </a:t>
            </a:r>
            <a:r>
              <a:rPr lang="en-US" dirty="0" err="1" smtClean="0"/>
              <a:t>para</a:t>
            </a:r>
            <a:r>
              <a:rPr lang="en-US" dirty="0" smtClean="0"/>
              <a:t> </a:t>
            </a:r>
            <a:r>
              <a:rPr lang="en-US" dirty="0" err="1" smtClean="0"/>
              <a:t>cantar</a:t>
            </a:r>
            <a:r>
              <a:rPr lang="en-US" dirty="0" smtClean="0"/>
              <a:t> en </a:t>
            </a:r>
            <a:r>
              <a:rPr lang="en-US" dirty="0" err="1" smtClean="0"/>
              <a:t>clase</a:t>
            </a:r>
            <a:endParaRPr lang="en-US" dirty="0" smtClean="0"/>
          </a:p>
          <a:p>
            <a:pPr marL="274320" indent="-274320" algn="ctr" eaLnBrk="1" fontAlgn="auto" hangingPunct="1">
              <a:spcAft>
                <a:spcPts val="0"/>
              </a:spcAft>
              <a:buClr>
                <a:schemeClr val="accent3"/>
              </a:buClr>
              <a:buFont typeface="Wingdings 2"/>
              <a:buNone/>
              <a:defRPr/>
            </a:pPr>
            <a:r>
              <a:rPr lang="en-US" i="1" dirty="0" err="1" smtClean="0"/>
              <a:t>Estas</a:t>
            </a:r>
            <a:r>
              <a:rPr lang="en-US" i="1" dirty="0" smtClean="0"/>
              <a:t> son </a:t>
            </a:r>
            <a:r>
              <a:rPr lang="en-US" i="1" dirty="0" err="1" smtClean="0"/>
              <a:t>las</a:t>
            </a:r>
            <a:r>
              <a:rPr lang="en-US" i="1" dirty="0" smtClean="0"/>
              <a:t> </a:t>
            </a:r>
            <a:r>
              <a:rPr lang="en-US" i="1" dirty="0" err="1" smtClean="0"/>
              <a:t>mañanitas</a:t>
            </a:r>
            <a:r>
              <a:rPr lang="en-US" i="1" dirty="0" smtClean="0"/>
              <a:t> </a:t>
            </a:r>
          </a:p>
          <a:p>
            <a:pPr marL="274320" indent="-274320" algn="ctr" eaLnBrk="1" fontAlgn="auto" hangingPunct="1">
              <a:spcAft>
                <a:spcPts val="0"/>
              </a:spcAft>
              <a:buClr>
                <a:schemeClr val="accent3"/>
              </a:buClr>
              <a:buFont typeface="Wingdings 2"/>
              <a:buNone/>
              <a:defRPr/>
            </a:pPr>
            <a:r>
              <a:rPr lang="en-US" i="1" dirty="0" err="1" smtClean="0"/>
              <a:t>Que</a:t>
            </a:r>
            <a:r>
              <a:rPr lang="en-US" i="1" dirty="0" smtClean="0"/>
              <a:t> </a:t>
            </a:r>
            <a:r>
              <a:rPr lang="en-US" i="1" dirty="0" err="1" smtClean="0"/>
              <a:t>cantaba</a:t>
            </a:r>
            <a:r>
              <a:rPr lang="en-US" i="1" dirty="0" smtClean="0"/>
              <a:t> el Rey David</a:t>
            </a:r>
          </a:p>
          <a:p>
            <a:pPr marL="274320" indent="-274320" algn="ctr" eaLnBrk="1" fontAlgn="auto" hangingPunct="1">
              <a:spcAft>
                <a:spcPts val="0"/>
              </a:spcAft>
              <a:buClr>
                <a:schemeClr val="accent3"/>
              </a:buClr>
              <a:buFont typeface="Wingdings 2"/>
              <a:buNone/>
              <a:defRPr/>
            </a:pPr>
            <a:r>
              <a:rPr lang="en-US" i="1" dirty="0" smtClean="0"/>
              <a:t>Hoy </a:t>
            </a:r>
            <a:r>
              <a:rPr lang="en-US" i="1" dirty="0" err="1" smtClean="0"/>
              <a:t>por</a:t>
            </a:r>
            <a:r>
              <a:rPr lang="en-US" i="1" dirty="0" smtClean="0"/>
              <a:t> ser </a:t>
            </a:r>
            <a:r>
              <a:rPr lang="en-US" i="1" dirty="0" err="1" smtClean="0"/>
              <a:t>día</a:t>
            </a:r>
            <a:r>
              <a:rPr lang="en-US" i="1" dirty="0" smtClean="0"/>
              <a:t> de </a:t>
            </a:r>
            <a:r>
              <a:rPr lang="en-US" i="1" dirty="0" err="1" smtClean="0"/>
              <a:t>tu</a:t>
            </a:r>
            <a:r>
              <a:rPr lang="en-US" i="1" dirty="0" smtClean="0"/>
              <a:t> </a:t>
            </a:r>
            <a:r>
              <a:rPr lang="en-US" i="1" dirty="0" err="1" smtClean="0"/>
              <a:t>santo</a:t>
            </a:r>
            <a:endParaRPr lang="en-US" i="1" dirty="0" smtClean="0"/>
          </a:p>
          <a:p>
            <a:pPr marL="274320" indent="-274320" algn="ctr" eaLnBrk="1" fontAlgn="auto" hangingPunct="1">
              <a:spcAft>
                <a:spcPts val="0"/>
              </a:spcAft>
              <a:buClr>
                <a:schemeClr val="accent3"/>
              </a:buClr>
              <a:buFont typeface="Wingdings 2"/>
              <a:buNone/>
              <a:defRPr/>
            </a:pPr>
            <a:r>
              <a:rPr lang="en-US" i="1" dirty="0" smtClean="0"/>
              <a:t>Te </a:t>
            </a:r>
            <a:r>
              <a:rPr lang="en-US" i="1" dirty="0" err="1" smtClean="0"/>
              <a:t>las</a:t>
            </a:r>
            <a:r>
              <a:rPr lang="en-US" i="1" dirty="0" smtClean="0"/>
              <a:t> </a:t>
            </a:r>
            <a:r>
              <a:rPr lang="en-US" i="1" dirty="0" err="1" smtClean="0"/>
              <a:t>cantamos</a:t>
            </a:r>
            <a:r>
              <a:rPr lang="en-US" i="1" dirty="0" smtClean="0"/>
              <a:t> </a:t>
            </a:r>
            <a:r>
              <a:rPr lang="en-US" i="1" dirty="0" err="1" smtClean="0"/>
              <a:t>aquí</a:t>
            </a:r>
            <a:r>
              <a:rPr lang="en-US" i="1" dirty="0" smtClean="0"/>
              <a:t>.</a:t>
            </a:r>
          </a:p>
          <a:p>
            <a:pPr marL="274320" indent="-274320" algn="ctr" eaLnBrk="1" fontAlgn="auto" hangingPunct="1">
              <a:spcAft>
                <a:spcPts val="0"/>
              </a:spcAft>
              <a:buClr>
                <a:schemeClr val="accent3"/>
              </a:buClr>
              <a:buFont typeface="Wingdings 2"/>
              <a:buNone/>
              <a:defRPr/>
            </a:pPr>
            <a:r>
              <a:rPr lang="en-US" i="1" dirty="0" err="1" smtClean="0"/>
              <a:t>Despierta</a:t>
            </a:r>
            <a:r>
              <a:rPr lang="en-US" i="1" dirty="0" smtClean="0"/>
              <a:t>, mi </a:t>
            </a:r>
            <a:r>
              <a:rPr lang="en-US" i="1" dirty="0" err="1" smtClean="0"/>
              <a:t>bien</a:t>
            </a:r>
            <a:r>
              <a:rPr lang="en-US" i="1" dirty="0" smtClean="0"/>
              <a:t>, </a:t>
            </a:r>
            <a:r>
              <a:rPr lang="en-US" i="1" dirty="0" err="1" smtClean="0"/>
              <a:t>despierta</a:t>
            </a:r>
            <a:endParaRPr lang="en-US" i="1" dirty="0" smtClean="0"/>
          </a:p>
          <a:p>
            <a:pPr marL="274320" indent="-274320" algn="ctr" eaLnBrk="1" fontAlgn="auto" hangingPunct="1">
              <a:spcAft>
                <a:spcPts val="0"/>
              </a:spcAft>
              <a:buClr>
                <a:schemeClr val="accent3"/>
              </a:buClr>
              <a:buFont typeface="Wingdings 2"/>
              <a:buNone/>
              <a:defRPr/>
            </a:pPr>
            <a:r>
              <a:rPr lang="en-US" i="1" dirty="0" smtClean="0"/>
              <a:t>Mira </a:t>
            </a:r>
            <a:r>
              <a:rPr lang="en-US" i="1" dirty="0" err="1" smtClean="0"/>
              <a:t>que</a:t>
            </a:r>
            <a:r>
              <a:rPr lang="en-US" i="1" dirty="0" smtClean="0"/>
              <a:t> </a:t>
            </a:r>
            <a:r>
              <a:rPr lang="en-US" i="1" dirty="0" err="1" smtClean="0"/>
              <a:t>ya</a:t>
            </a:r>
            <a:r>
              <a:rPr lang="en-US" i="1" dirty="0" smtClean="0"/>
              <a:t> </a:t>
            </a:r>
            <a:r>
              <a:rPr lang="en-US" i="1" dirty="0" err="1" smtClean="0"/>
              <a:t>amaneció</a:t>
            </a:r>
            <a:endParaRPr lang="en-US" i="1" dirty="0" smtClean="0"/>
          </a:p>
          <a:p>
            <a:pPr marL="274320" indent="-274320" algn="ctr" eaLnBrk="1" fontAlgn="auto" hangingPunct="1">
              <a:spcAft>
                <a:spcPts val="0"/>
              </a:spcAft>
              <a:buClr>
                <a:schemeClr val="accent3"/>
              </a:buClr>
              <a:buFont typeface="Wingdings 2"/>
              <a:buNone/>
              <a:defRPr/>
            </a:pPr>
            <a:r>
              <a:rPr lang="en-US" i="1" dirty="0" err="1" smtClean="0"/>
              <a:t>Ya</a:t>
            </a:r>
            <a:r>
              <a:rPr lang="en-US" i="1" dirty="0" smtClean="0"/>
              <a:t> los </a:t>
            </a:r>
            <a:r>
              <a:rPr lang="en-US" i="1" dirty="0" err="1" smtClean="0"/>
              <a:t>pajarillos</a:t>
            </a:r>
            <a:r>
              <a:rPr lang="en-US" i="1" dirty="0" smtClean="0"/>
              <a:t> </a:t>
            </a:r>
            <a:r>
              <a:rPr lang="en-US" i="1" dirty="0" err="1" smtClean="0"/>
              <a:t>cantan</a:t>
            </a:r>
            <a:endParaRPr lang="en-US" i="1" dirty="0" smtClean="0"/>
          </a:p>
          <a:p>
            <a:pPr marL="274320" indent="-274320" algn="ctr" eaLnBrk="1" fontAlgn="auto" hangingPunct="1">
              <a:spcAft>
                <a:spcPts val="0"/>
              </a:spcAft>
              <a:buClr>
                <a:schemeClr val="accent3"/>
              </a:buClr>
              <a:buFont typeface="Wingdings 2"/>
              <a:buNone/>
              <a:defRPr/>
            </a:pPr>
            <a:r>
              <a:rPr lang="en-US" i="1" dirty="0" smtClean="0"/>
              <a:t>La </a:t>
            </a:r>
            <a:r>
              <a:rPr lang="en-US" i="1" dirty="0" err="1" smtClean="0"/>
              <a:t>luna</a:t>
            </a:r>
            <a:r>
              <a:rPr lang="en-US" i="1" dirty="0" smtClean="0"/>
              <a:t> </a:t>
            </a:r>
            <a:r>
              <a:rPr lang="en-US" i="1" dirty="0" err="1" smtClean="0"/>
              <a:t>ya</a:t>
            </a:r>
            <a:r>
              <a:rPr lang="en-US" i="1" dirty="0" smtClean="0"/>
              <a:t> se </a:t>
            </a:r>
            <a:r>
              <a:rPr lang="en-US" i="1" dirty="0" err="1" smtClean="0"/>
              <a:t>metió</a:t>
            </a:r>
            <a:r>
              <a:rPr lang="en-US" i="1" dirty="0" smtClean="0"/>
              <a:t>.</a:t>
            </a:r>
            <a:r>
              <a:rPr lang="en-US" u="sng" dirty="0" smtClean="0">
                <a:hlinkClick r:id="rId2"/>
              </a:rPr>
              <a:t> </a:t>
            </a:r>
          </a:p>
          <a:p>
            <a:pPr marL="274320" indent="-274320" algn="ctr" eaLnBrk="1" fontAlgn="auto" hangingPunct="1">
              <a:spcAft>
                <a:spcPts val="0"/>
              </a:spcAft>
              <a:buClr>
                <a:schemeClr val="accent3"/>
              </a:buClr>
              <a:buFont typeface="Wingdings 2"/>
              <a:buNone/>
              <a:defRPr/>
            </a:pPr>
            <a:endParaRPr lang="en-US" u="sng" dirty="0" smtClean="0">
              <a:hlinkClick r:id="rId2"/>
            </a:endParaRPr>
          </a:p>
          <a:p>
            <a:pPr marL="274320" indent="-274320" algn="ctr" eaLnBrk="1" fontAlgn="auto" hangingPunct="1">
              <a:spcAft>
                <a:spcPts val="0"/>
              </a:spcAft>
              <a:buClr>
                <a:schemeClr val="accent3"/>
              </a:buClr>
              <a:buFont typeface="Wingdings 2"/>
              <a:buNone/>
              <a:defRPr/>
            </a:pPr>
            <a:r>
              <a:rPr lang="en-US" u="sng" dirty="0" err="1" smtClean="0">
                <a:hlinkClick r:id="rId2"/>
              </a:rPr>
              <a:t>Vamos</a:t>
            </a:r>
            <a:r>
              <a:rPr lang="en-US" u="sng" dirty="0" smtClean="0">
                <a:hlinkClick r:id="rId2"/>
              </a:rPr>
              <a:t> a </a:t>
            </a:r>
            <a:r>
              <a:rPr lang="en-US" u="sng" dirty="0" err="1" smtClean="0">
                <a:hlinkClick r:id="rId2"/>
              </a:rPr>
              <a:t>escuchar</a:t>
            </a:r>
            <a:endParaRPr lang="en-US" dirty="0" smtClean="0"/>
          </a:p>
          <a:p>
            <a:pPr marL="274320" indent="-274320" algn="ctr" eaLnBrk="1" fontAlgn="auto" hangingPunct="1">
              <a:spcAft>
                <a:spcPts val="0"/>
              </a:spcAft>
              <a:buClr>
                <a:schemeClr val="accent3"/>
              </a:buClr>
              <a:buFont typeface="Wingdings 2"/>
              <a:buNone/>
              <a:defRPr/>
            </a:pPr>
            <a:endParaRPr lang="en-US" i="1" dirty="0"/>
          </a:p>
        </p:txBody>
      </p:sp>
      <p:pic>
        <p:nvPicPr>
          <p:cNvPr id="2049" name="Picture 1" descr="C:\Documents and Settings\Gail\Local Settings\Temporary Internet Files\Content.IE5\9DYB5DNO\MCj04336680000[1].wmf"/>
          <p:cNvPicPr>
            <a:picLocks noChangeAspect="1" noChangeArrowheads="1"/>
          </p:cNvPicPr>
          <p:nvPr/>
        </p:nvPicPr>
        <p:blipFill>
          <a:blip r:embed="rId3" cstate="print"/>
          <a:srcRect/>
          <a:stretch>
            <a:fillRect/>
          </a:stretch>
        </p:blipFill>
        <p:spPr bwMode="auto">
          <a:xfrm>
            <a:off x="609600" y="3276600"/>
            <a:ext cx="1841500" cy="12414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3000" tmFilter="0, 0; .2, .5; .8, .5; 1, 0"/>
                                        <p:tgtEl>
                                          <p:spTgt spid="2049"/>
                                        </p:tgtEl>
                                      </p:cBhvr>
                                    </p:animEffect>
                                    <p:animScale>
                                      <p:cBhvr>
                                        <p:cTn id="7" dur="1500" autoRev="1" fill="hold"/>
                                        <p:tgtEl>
                                          <p:spTgt spid="204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62000"/>
          </a:xfrm>
        </p:spPr>
        <p:txBody>
          <a:bodyPr>
            <a:normAutofit fontScale="90000"/>
          </a:bodyPr>
          <a:lstStyle/>
          <a:p>
            <a:pPr algn="ctr" eaLnBrk="1" fontAlgn="auto" hangingPunct="1">
              <a:spcAft>
                <a:spcPts val="0"/>
              </a:spcAft>
              <a:defRPr/>
            </a:pPr>
            <a:r>
              <a:rPr lang="en-US" sz="3600" dirty="0" err="1" smtClean="0"/>
              <a:t>Actividades</a:t>
            </a:r>
            <a:r>
              <a:rPr lang="en-US" sz="3600" dirty="0" smtClean="0"/>
              <a:t> </a:t>
            </a:r>
            <a:r>
              <a:rPr lang="en-US" sz="3600" dirty="0" err="1" smtClean="0"/>
              <a:t>después</a:t>
            </a:r>
            <a:r>
              <a:rPr lang="en-US" sz="3600" dirty="0" smtClean="0"/>
              <a:t> de leer</a:t>
            </a:r>
            <a:br>
              <a:rPr lang="en-US" sz="3600" dirty="0" smtClean="0"/>
            </a:br>
            <a:r>
              <a:rPr lang="en-US" sz="2000" b="1" dirty="0" err="1" smtClean="0"/>
              <a:t>Vamos</a:t>
            </a:r>
            <a:r>
              <a:rPr lang="en-US" sz="2000" b="1" dirty="0" smtClean="0"/>
              <a:t> a </a:t>
            </a:r>
            <a:r>
              <a:rPr lang="en-US" sz="2000" b="1" dirty="0" err="1" smtClean="0"/>
              <a:t>bailar</a:t>
            </a:r>
            <a:r>
              <a:rPr lang="en-US" sz="2000" b="1" dirty="0" smtClean="0"/>
              <a:t>: </a:t>
            </a:r>
            <a:r>
              <a:rPr lang="en-US" sz="2000" i="1" dirty="0" smtClean="0"/>
              <a:t>El Jarabe Tapatio</a:t>
            </a:r>
            <a:endParaRPr lang="en-US" sz="2000" i="1" dirty="0"/>
          </a:p>
        </p:txBody>
      </p:sp>
      <p:sp>
        <p:nvSpPr>
          <p:cNvPr id="34819" name="Content Placeholder 2"/>
          <p:cNvSpPr>
            <a:spLocks noGrp="1"/>
          </p:cNvSpPr>
          <p:nvPr>
            <p:ph idx="1"/>
          </p:nvPr>
        </p:nvSpPr>
        <p:spPr>
          <a:xfrm>
            <a:off x="457200" y="1447800"/>
            <a:ext cx="8229600" cy="4876800"/>
          </a:xfrm>
        </p:spPr>
        <p:txBody>
          <a:bodyPr/>
          <a:lstStyle/>
          <a:p>
            <a:pPr eaLnBrk="1" hangingPunct="1"/>
            <a:r>
              <a:rPr lang="en-US" smtClean="0"/>
              <a:t>Este famoso baile es del Estado de Jalisco. Las bailarinas usan el lindo traje de “China Poblana”. Apréndelo para bailar en clase.</a:t>
            </a:r>
          </a:p>
          <a:p>
            <a:pPr eaLnBrk="1" hangingPunct="1"/>
            <a:endParaRPr lang="en-US" u="sng" smtClean="0">
              <a:hlinkClick r:id="rId2"/>
            </a:endParaRPr>
          </a:p>
          <a:p>
            <a:pPr eaLnBrk="1" hangingPunct="1"/>
            <a:endParaRPr lang="en-US" u="sng" smtClean="0">
              <a:hlinkClick r:id="rId2"/>
            </a:endParaRPr>
          </a:p>
          <a:p>
            <a:pPr eaLnBrk="1" hangingPunct="1"/>
            <a:endParaRPr lang="en-US" u="sng" smtClean="0">
              <a:hlinkClick r:id="rId2"/>
            </a:endParaRPr>
          </a:p>
          <a:p>
            <a:pPr eaLnBrk="1" hangingPunct="1">
              <a:buFont typeface="Wingdings 2" pitchFamily="18" charset="2"/>
              <a:buNone/>
            </a:pPr>
            <a:r>
              <a:rPr lang="en-US" u="sng" smtClean="0">
                <a:hlinkClick r:id="rId2"/>
              </a:rPr>
              <a:t> Mariachi Vargas</a:t>
            </a:r>
            <a:endParaRPr lang="en-US" smtClean="0"/>
          </a:p>
          <a:p>
            <a:pPr eaLnBrk="1" hangingPunct="1"/>
            <a:endParaRPr lang="en-US" smtClean="0"/>
          </a:p>
          <a:p>
            <a:pPr eaLnBrk="1" hangingPunct="1"/>
            <a:endParaRPr lang="en-US" smtClean="0"/>
          </a:p>
          <a:p>
            <a:pPr eaLnBrk="1" hangingPunct="1">
              <a:buFont typeface="Wingdings 2" pitchFamily="18" charset="2"/>
              <a:buNone/>
            </a:pPr>
            <a:endParaRPr lang="en-US" smtClean="0"/>
          </a:p>
        </p:txBody>
      </p:sp>
      <p:pic>
        <p:nvPicPr>
          <p:cNvPr id="52228" name="Picture 4"/>
          <p:cNvPicPr>
            <a:picLocks noChangeAspect="1" noChangeArrowheads="1"/>
          </p:cNvPicPr>
          <p:nvPr/>
        </p:nvPicPr>
        <p:blipFill>
          <a:blip r:embed="rId3" cstate="print"/>
          <a:srcRect/>
          <a:stretch>
            <a:fillRect/>
          </a:stretch>
        </p:blipFill>
        <p:spPr bwMode="auto">
          <a:xfrm>
            <a:off x="3276600" y="2819400"/>
            <a:ext cx="3105150" cy="3810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2228"/>
                                        </p:tgtEl>
                                        <p:attrNameLst>
                                          <p:attrName>style.visibility</p:attrName>
                                        </p:attrNameLst>
                                      </p:cBhvr>
                                      <p:to>
                                        <p:strVal val="visible"/>
                                      </p:to>
                                    </p:set>
                                    <p:anim calcmode="lin" valueType="num">
                                      <p:cBhvr additive="base">
                                        <p:cTn id="7" dur="5000" fill="hold"/>
                                        <p:tgtEl>
                                          <p:spTgt spid="52228"/>
                                        </p:tgtEl>
                                        <p:attrNameLst>
                                          <p:attrName>ppt_x</p:attrName>
                                        </p:attrNameLst>
                                      </p:cBhvr>
                                      <p:tavLst>
                                        <p:tav tm="0">
                                          <p:val>
                                            <p:strVal val="0-#ppt_w/2"/>
                                          </p:val>
                                        </p:tav>
                                        <p:tav tm="100000">
                                          <p:val>
                                            <p:strVal val="#ppt_x"/>
                                          </p:val>
                                        </p:tav>
                                      </p:tavLst>
                                    </p:anim>
                                    <p:anim calcmode="lin" valueType="num">
                                      <p:cBhvr additive="base">
                                        <p:cTn id="8" dur="5000" fill="hold"/>
                                        <p:tgtEl>
                                          <p:spTgt spid="522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762000"/>
          </a:xfrm>
        </p:spPr>
        <p:txBody>
          <a:bodyPr>
            <a:normAutofit fontScale="90000"/>
          </a:bodyPr>
          <a:lstStyle/>
          <a:p>
            <a:pPr algn="ctr" eaLnBrk="1" fontAlgn="auto" hangingPunct="1">
              <a:spcAft>
                <a:spcPts val="0"/>
              </a:spcAft>
              <a:defRPr/>
            </a:pPr>
            <a:r>
              <a:rPr lang="en-US" sz="3200" dirty="0" err="1" smtClean="0"/>
              <a:t>Actividades</a:t>
            </a:r>
            <a:r>
              <a:rPr lang="en-US" sz="3200" dirty="0" smtClean="0"/>
              <a:t> </a:t>
            </a:r>
            <a:r>
              <a:rPr lang="en-US" sz="3200" dirty="0" err="1" smtClean="0"/>
              <a:t>después</a:t>
            </a:r>
            <a:r>
              <a:rPr lang="en-US" sz="3200" dirty="0" smtClean="0"/>
              <a:t> de leer</a:t>
            </a:r>
            <a:r>
              <a:rPr lang="en-US" sz="5400" dirty="0" smtClean="0"/>
              <a:t/>
            </a:r>
            <a:br>
              <a:rPr lang="en-US" sz="5400" dirty="0" smtClean="0"/>
            </a:br>
            <a:r>
              <a:rPr lang="en-US" sz="2200" b="1" dirty="0" err="1" smtClean="0"/>
              <a:t>Vamos</a:t>
            </a:r>
            <a:r>
              <a:rPr lang="en-US" sz="2200" b="1" dirty="0" smtClean="0"/>
              <a:t> a </a:t>
            </a:r>
            <a:r>
              <a:rPr lang="en-US" sz="2200" b="1" dirty="0" err="1" smtClean="0"/>
              <a:t>colorear</a:t>
            </a:r>
            <a:r>
              <a:rPr lang="en-US" sz="2200" dirty="0" smtClean="0"/>
              <a:t>: </a:t>
            </a:r>
            <a:r>
              <a:rPr lang="en-US" sz="2200" i="1" dirty="0" smtClean="0"/>
              <a:t>La China Poblana</a:t>
            </a:r>
            <a:endParaRPr lang="en-US" sz="2200" i="1" dirty="0"/>
          </a:p>
        </p:txBody>
      </p:sp>
      <p:sp>
        <p:nvSpPr>
          <p:cNvPr id="3" name="Content Placeholder 2"/>
          <p:cNvSpPr>
            <a:spLocks noGrp="1"/>
          </p:cNvSpPr>
          <p:nvPr>
            <p:ph idx="1"/>
          </p:nvPr>
        </p:nvSpPr>
        <p:spPr>
          <a:xfrm>
            <a:off x="457200" y="1219200"/>
            <a:ext cx="8229600" cy="5105400"/>
          </a:xfrm>
        </p:spPr>
        <p:txBody>
          <a:bodyPr>
            <a:normAutofit lnSpcReduction="10000"/>
          </a:bodyPr>
          <a:lstStyle/>
          <a:p>
            <a:pPr marL="274320" indent="-274320" eaLnBrk="1" fontAlgn="auto" hangingPunct="1">
              <a:spcAft>
                <a:spcPts val="0"/>
              </a:spcAft>
              <a:buClr>
                <a:schemeClr val="accent3"/>
              </a:buClr>
              <a:buFont typeface="Wingdings 2"/>
              <a:buChar char=""/>
              <a:defRPr/>
            </a:pPr>
            <a:r>
              <a:rPr lang="en-US" dirty="0" smtClean="0"/>
              <a:t>la </a:t>
            </a:r>
            <a:r>
              <a:rPr lang="en-US" dirty="0" err="1" smtClean="0"/>
              <a:t>falda</a:t>
            </a:r>
            <a:r>
              <a:rPr lang="en-US" dirty="0" smtClean="0"/>
              <a:t>		</a:t>
            </a:r>
            <a:r>
              <a:rPr lang="en-US" dirty="0" err="1" smtClean="0"/>
              <a:t>verde</a:t>
            </a:r>
            <a:r>
              <a:rPr lang="en-US" dirty="0" smtClean="0"/>
              <a:t> </a:t>
            </a:r>
            <a:r>
              <a:rPr lang="en-US" dirty="0" err="1" smtClean="0"/>
              <a:t>oscuro</a:t>
            </a:r>
            <a:endParaRPr lang="en-US" dirty="0" smtClean="0"/>
          </a:p>
          <a:p>
            <a:pPr marL="274320" indent="-274320" eaLnBrk="1" fontAlgn="auto" hangingPunct="1">
              <a:spcAft>
                <a:spcPts val="0"/>
              </a:spcAft>
              <a:buClr>
                <a:schemeClr val="accent3"/>
              </a:buClr>
              <a:buFont typeface="Wingdings 2"/>
              <a:buChar char=""/>
              <a:defRPr/>
            </a:pPr>
            <a:r>
              <a:rPr lang="en-US" dirty="0" smtClean="0"/>
              <a:t>Las </a:t>
            </a:r>
            <a:r>
              <a:rPr lang="en-US" dirty="0" err="1" smtClean="0"/>
              <a:t>flores</a:t>
            </a:r>
            <a:r>
              <a:rPr lang="en-US" dirty="0" smtClean="0"/>
              <a:t>		</a:t>
            </a:r>
            <a:r>
              <a:rPr lang="en-US" dirty="0" err="1" smtClean="0"/>
              <a:t>rojas</a:t>
            </a:r>
            <a:endParaRPr lang="en-US" dirty="0" smtClean="0"/>
          </a:p>
          <a:p>
            <a:pPr marL="274320" indent="-274320" eaLnBrk="1" fontAlgn="auto" hangingPunct="1">
              <a:spcAft>
                <a:spcPts val="0"/>
              </a:spcAft>
              <a:buClr>
                <a:schemeClr val="accent3"/>
              </a:buClr>
              <a:buFont typeface="Wingdings 2"/>
              <a:buChar char=""/>
              <a:defRPr/>
            </a:pPr>
            <a:r>
              <a:rPr lang="en-US" dirty="0" smtClean="0"/>
              <a:t>El cactus		</a:t>
            </a:r>
            <a:r>
              <a:rPr lang="en-US" dirty="0" err="1" smtClean="0"/>
              <a:t>verde</a:t>
            </a:r>
            <a:r>
              <a:rPr lang="en-US" dirty="0" smtClean="0"/>
              <a:t> </a:t>
            </a:r>
            <a:r>
              <a:rPr lang="en-US" dirty="0" err="1" smtClean="0"/>
              <a:t>claro</a:t>
            </a:r>
            <a:endParaRPr lang="en-US" dirty="0" smtClean="0"/>
          </a:p>
          <a:p>
            <a:pPr marL="274320" indent="-274320" eaLnBrk="1" fontAlgn="auto" hangingPunct="1">
              <a:spcAft>
                <a:spcPts val="0"/>
              </a:spcAft>
              <a:buClr>
                <a:schemeClr val="accent3"/>
              </a:buClr>
              <a:buFont typeface="Wingdings 2"/>
              <a:buChar char=""/>
              <a:defRPr/>
            </a:pPr>
            <a:r>
              <a:rPr lang="en-US" dirty="0" smtClean="0"/>
              <a:t>La </a:t>
            </a:r>
            <a:r>
              <a:rPr lang="en-US" dirty="0" err="1" smtClean="0"/>
              <a:t>víbora</a:t>
            </a:r>
            <a:r>
              <a:rPr lang="en-US" dirty="0" smtClean="0"/>
              <a:t>		</a:t>
            </a:r>
            <a:r>
              <a:rPr lang="en-US" dirty="0" err="1" smtClean="0"/>
              <a:t>amarilla</a:t>
            </a:r>
            <a:endParaRPr lang="en-US" dirty="0" smtClean="0"/>
          </a:p>
          <a:p>
            <a:pPr marL="274320" indent="-274320" eaLnBrk="1" fontAlgn="auto" hangingPunct="1">
              <a:spcAft>
                <a:spcPts val="0"/>
              </a:spcAft>
              <a:buClr>
                <a:schemeClr val="accent3"/>
              </a:buClr>
              <a:buFont typeface="Wingdings 2"/>
              <a:buChar char=""/>
              <a:defRPr/>
            </a:pPr>
            <a:r>
              <a:rPr lang="en-US" dirty="0" smtClean="0"/>
              <a:t>El </a:t>
            </a:r>
            <a:r>
              <a:rPr lang="en-US" dirty="0" err="1" smtClean="0"/>
              <a:t>águila</a:t>
            </a:r>
            <a:r>
              <a:rPr lang="en-US" dirty="0" smtClean="0"/>
              <a:t>		</a:t>
            </a:r>
            <a:r>
              <a:rPr lang="en-US" dirty="0" err="1" smtClean="0"/>
              <a:t>pardo</a:t>
            </a:r>
            <a:endParaRPr lang="en-US" dirty="0" smtClean="0"/>
          </a:p>
          <a:p>
            <a:pPr marL="274320" indent="-274320" eaLnBrk="1" fontAlgn="auto" hangingPunct="1">
              <a:spcAft>
                <a:spcPts val="0"/>
              </a:spcAft>
              <a:buClr>
                <a:schemeClr val="accent3"/>
              </a:buClr>
              <a:buFont typeface="Wingdings 2"/>
              <a:buChar char=""/>
              <a:defRPr/>
            </a:pPr>
            <a:r>
              <a:rPr lang="en-US" dirty="0" smtClean="0"/>
              <a:t>El </a:t>
            </a:r>
            <a:r>
              <a:rPr lang="en-US" dirty="0" err="1" smtClean="0"/>
              <a:t>bordado</a:t>
            </a:r>
            <a:r>
              <a:rPr lang="en-US" dirty="0" smtClean="0"/>
              <a:t>	</a:t>
            </a:r>
            <a:r>
              <a:rPr lang="en-US" dirty="0" err="1" smtClean="0"/>
              <a:t>rojo</a:t>
            </a:r>
            <a:endParaRPr lang="en-US" dirty="0" smtClean="0"/>
          </a:p>
          <a:p>
            <a:pPr marL="274320" indent="-274320" eaLnBrk="1" fontAlgn="auto" hangingPunct="1">
              <a:spcAft>
                <a:spcPts val="0"/>
              </a:spcAft>
              <a:buClr>
                <a:schemeClr val="accent3"/>
              </a:buClr>
              <a:buFont typeface="Wingdings 2"/>
              <a:buChar char=""/>
              <a:defRPr/>
            </a:pPr>
            <a:r>
              <a:rPr lang="en-US" dirty="0" smtClean="0"/>
              <a:t>El collar		</a:t>
            </a:r>
            <a:r>
              <a:rPr lang="en-US" dirty="0" err="1" smtClean="0"/>
              <a:t>verde</a:t>
            </a:r>
            <a:endParaRPr lang="en-US" dirty="0" smtClean="0"/>
          </a:p>
          <a:p>
            <a:pPr marL="274320" indent="-274320" eaLnBrk="1" fontAlgn="auto" hangingPunct="1">
              <a:spcAft>
                <a:spcPts val="0"/>
              </a:spcAft>
              <a:buClr>
                <a:schemeClr val="accent3"/>
              </a:buClr>
              <a:buFont typeface="Wingdings 2"/>
              <a:buChar char=""/>
              <a:defRPr/>
            </a:pPr>
            <a:r>
              <a:rPr lang="en-US" dirty="0" smtClean="0"/>
              <a:t>Los </a:t>
            </a:r>
            <a:r>
              <a:rPr lang="en-US" dirty="0" err="1" smtClean="0"/>
              <a:t>listones</a:t>
            </a:r>
            <a:r>
              <a:rPr lang="en-US" dirty="0" smtClean="0"/>
              <a:t>	</a:t>
            </a:r>
            <a:r>
              <a:rPr lang="en-US" dirty="0" err="1" smtClean="0"/>
              <a:t>rojos</a:t>
            </a:r>
            <a:endParaRPr lang="en-US" dirty="0" smtClean="0"/>
          </a:p>
          <a:p>
            <a:pPr marL="274320" indent="-274320" eaLnBrk="1" fontAlgn="auto" hangingPunct="1">
              <a:spcAft>
                <a:spcPts val="0"/>
              </a:spcAft>
              <a:buClr>
                <a:schemeClr val="accent3"/>
              </a:buClr>
              <a:buFont typeface="Wingdings 2"/>
              <a:buChar char=""/>
              <a:defRPr/>
            </a:pPr>
            <a:r>
              <a:rPr lang="en-US" dirty="0" smtClean="0"/>
              <a:t>El </a:t>
            </a:r>
            <a:r>
              <a:rPr lang="en-US" dirty="0" err="1" smtClean="0"/>
              <a:t>pelo</a:t>
            </a:r>
            <a:r>
              <a:rPr lang="en-US" dirty="0" smtClean="0"/>
              <a:t>		</a:t>
            </a:r>
            <a:r>
              <a:rPr lang="en-US" dirty="0" err="1" smtClean="0"/>
              <a:t>castaño</a:t>
            </a:r>
            <a:endParaRPr lang="en-US" dirty="0" smtClean="0"/>
          </a:p>
          <a:p>
            <a:pPr marL="274320" indent="-274320" eaLnBrk="1" fontAlgn="auto" hangingPunct="1">
              <a:spcAft>
                <a:spcPts val="0"/>
              </a:spcAft>
              <a:buClr>
                <a:schemeClr val="accent3"/>
              </a:buClr>
              <a:buFont typeface="Wingdings 2"/>
              <a:buChar char=""/>
              <a:defRPr/>
            </a:pPr>
            <a:r>
              <a:rPr lang="en-US" dirty="0" smtClean="0"/>
              <a:t>Los huaraches	</a:t>
            </a:r>
            <a:r>
              <a:rPr lang="en-US" dirty="0" err="1" smtClean="0"/>
              <a:t>pardos</a:t>
            </a:r>
            <a:endParaRPr lang="en-US" dirty="0" smtClean="0"/>
          </a:p>
          <a:p>
            <a:pPr marL="274320" indent="-274320" eaLnBrk="1" fontAlgn="auto" hangingPunct="1">
              <a:spcAft>
                <a:spcPts val="0"/>
              </a:spcAft>
              <a:buClr>
                <a:schemeClr val="accent3"/>
              </a:buClr>
              <a:buFont typeface="Wingdings 2"/>
              <a:buChar char=""/>
              <a:defRPr/>
            </a:pPr>
            <a:r>
              <a:rPr lang="en-US" dirty="0" smtClean="0"/>
              <a:t>La </a:t>
            </a:r>
            <a:r>
              <a:rPr lang="en-US" dirty="0" err="1" smtClean="0"/>
              <a:t>blusa</a:t>
            </a:r>
            <a:r>
              <a:rPr lang="en-US" dirty="0" smtClean="0"/>
              <a:t>		</a:t>
            </a:r>
            <a:r>
              <a:rPr lang="en-US" dirty="0" err="1" smtClean="0"/>
              <a:t>blanca</a:t>
            </a:r>
            <a:endParaRPr lang="en-US" dirty="0"/>
          </a:p>
        </p:txBody>
      </p:sp>
      <p:pic>
        <p:nvPicPr>
          <p:cNvPr id="4" name="Picture 3"/>
          <p:cNvPicPr>
            <a:picLocks noChangeAspect="1" noChangeArrowheads="1"/>
          </p:cNvPicPr>
          <p:nvPr/>
        </p:nvPicPr>
        <p:blipFill>
          <a:blip r:embed="rId2" cstate="print"/>
          <a:srcRect/>
          <a:stretch>
            <a:fillRect/>
          </a:stretch>
        </p:blipFill>
        <p:spPr bwMode="auto">
          <a:xfrm>
            <a:off x="7086600" y="381000"/>
            <a:ext cx="914400" cy="914400"/>
          </a:xfrm>
          <a:prstGeom prst="rect">
            <a:avLst/>
          </a:prstGeom>
          <a:noFill/>
          <a:ln w="9525">
            <a:noFill/>
            <a:miter lim="800000"/>
            <a:headEnd/>
            <a:tailEnd/>
          </a:ln>
        </p:spPr>
      </p:pic>
      <p:pic>
        <p:nvPicPr>
          <p:cNvPr id="35845" name="Picture 4" descr="china poblana.jpg"/>
          <p:cNvPicPr>
            <a:picLocks noChangeAspect="1" noChangeArrowheads="1"/>
          </p:cNvPicPr>
          <p:nvPr/>
        </p:nvPicPr>
        <p:blipFill>
          <a:blip r:embed="rId3" cstate="print"/>
          <a:srcRect/>
          <a:stretch>
            <a:fillRect/>
          </a:stretch>
        </p:blipFill>
        <p:spPr bwMode="auto">
          <a:xfrm>
            <a:off x="5029200" y="1524000"/>
            <a:ext cx="4114800" cy="50292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3000" fill="hold"/>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pPr algn="ctr" eaLnBrk="1" hangingPunct="1"/>
            <a:r>
              <a:rPr lang="en-US" sz="3600" smtClean="0"/>
              <a:t>Actividades después de leer</a:t>
            </a:r>
            <a:br>
              <a:rPr lang="en-US" sz="3600" smtClean="0"/>
            </a:br>
            <a:r>
              <a:rPr lang="en-US" sz="2000" b="1" smtClean="0"/>
              <a:t>Vamos a dibujar: </a:t>
            </a:r>
            <a:r>
              <a:rPr lang="en-US" sz="2000" smtClean="0"/>
              <a:t>Dibuja una escena del cuento. Sea creativo/a . </a:t>
            </a:r>
            <a:br>
              <a:rPr lang="en-US" sz="2000" smtClean="0"/>
            </a:br>
            <a:r>
              <a:rPr lang="en-US" sz="2000" smtClean="0"/>
              <a:t>Debajo del dibujo describe lo que está pasando.</a:t>
            </a:r>
          </a:p>
        </p:txBody>
      </p:sp>
      <p:pic>
        <p:nvPicPr>
          <p:cNvPr id="4" name="Content Placeholder 3" descr="C:\Documents and Settings\Gail\Local Settings\Temporary Internet Files\Content.IE5\1I53PBJJ\MCEN00505_0000[1].wmf"/>
          <p:cNvPicPr>
            <a:picLocks noGrp="1"/>
          </p:cNvPicPr>
          <p:nvPr>
            <p:ph idx="1"/>
          </p:nvPr>
        </p:nvPicPr>
        <p:blipFill>
          <a:blip r:embed="rId2" cstate="print"/>
          <a:srcRect/>
          <a:stretch>
            <a:fillRect/>
          </a:stretch>
        </p:blipFill>
        <p:spPr>
          <a:xfrm>
            <a:off x="2667000" y="2362200"/>
            <a:ext cx="3886200" cy="3124200"/>
          </a:xfrm>
        </p:spPr>
      </p:pic>
      <p:sp>
        <p:nvSpPr>
          <p:cNvPr id="36868" name="Rectangle 4"/>
          <p:cNvSpPr>
            <a:spLocks noChangeArrowheads="1"/>
          </p:cNvSpPr>
          <p:nvPr/>
        </p:nvSpPr>
        <p:spPr bwMode="auto">
          <a:xfrm rot="10800000" flipV="1">
            <a:off x="228600" y="5946775"/>
            <a:ext cx="9067800" cy="923925"/>
          </a:xfrm>
          <a:prstGeom prst="rect">
            <a:avLst/>
          </a:prstGeom>
          <a:noFill/>
          <a:ln w="9525">
            <a:noFill/>
            <a:miter lim="800000"/>
            <a:headEnd/>
            <a:tailEnd/>
          </a:ln>
        </p:spPr>
        <p:txBody>
          <a:bodyPr>
            <a:spAutoFit/>
          </a:bodyPr>
          <a:lstStyle/>
          <a:p>
            <a:r>
              <a:rPr lang="en-US">
                <a:latin typeface="Constantia" pitchFamily="18" charset="0"/>
              </a:rPr>
              <a:t>____________________________________________________________________________</a:t>
            </a:r>
          </a:p>
          <a:p>
            <a:endParaRPr lang="en-US">
              <a:latin typeface="Constantia" pitchFamily="18" charset="0"/>
            </a:endParaRPr>
          </a:p>
          <a:p>
            <a:endParaRPr lang="en-US">
              <a:latin typeface="Constantia" pitchFamily="18" charset="0"/>
            </a:endParaRPr>
          </a:p>
        </p:txBody>
      </p:sp>
      <p:sp>
        <p:nvSpPr>
          <p:cNvPr id="36869" name="Rectangle 5"/>
          <p:cNvSpPr>
            <a:spLocks noChangeArrowheads="1"/>
          </p:cNvSpPr>
          <p:nvPr/>
        </p:nvSpPr>
        <p:spPr bwMode="auto">
          <a:xfrm>
            <a:off x="3657600" y="6324600"/>
            <a:ext cx="1630363" cy="369888"/>
          </a:xfrm>
          <a:prstGeom prst="rect">
            <a:avLst/>
          </a:prstGeom>
          <a:noFill/>
          <a:ln w="9525">
            <a:noFill/>
            <a:miter lim="800000"/>
            <a:headEnd/>
            <a:tailEnd/>
          </a:ln>
        </p:spPr>
        <p:txBody>
          <a:bodyPr>
            <a:spAutoFit/>
          </a:bodyPr>
          <a:lstStyle/>
          <a:p>
            <a:pPr algn="ctr"/>
            <a:r>
              <a:rPr lang="en-US">
                <a:latin typeface="Constantia" pitchFamily="18" charset="0"/>
              </a:rPr>
              <a:t>La descripción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32" fill="hold" nodeType="clickEffect">
                                  <p:stCondLst>
                                    <p:cond delay="0"/>
                                  </p:stCondLst>
                                  <p:childTnLst>
                                    <p:animEffect transition="out" filter="box(out)">
                                      <p:cBhvr>
                                        <p:cTn id="6" dur="3000"/>
                                        <p:tgtEl>
                                          <p:spTgt spid="4"/>
                                        </p:tgtEl>
                                      </p:cBhvr>
                                    </p:animEffect>
                                    <p:set>
                                      <p:cBhvr>
                                        <p:cTn id="7" dur="1" fill="hold">
                                          <p:stCondLst>
                                            <p:cond delay="2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Documents and Settings\Gail\Local Settings\Temporary Internet Files\Content.IE5\8CCDU143\MPj04392590000[1].jpg"/>
          <p:cNvPicPr>
            <a:picLocks noChangeAspect="1" noChangeArrowheads="1"/>
          </p:cNvPicPr>
          <p:nvPr/>
        </p:nvPicPr>
        <p:blipFill>
          <a:blip r:embed="rId2" cstate="print"/>
          <a:srcRect/>
          <a:stretch>
            <a:fillRect/>
          </a:stretch>
        </p:blipFill>
        <p:spPr bwMode="auto">
          <a:xfrm>
            <a:off x="304800" y="304800"/>
            <a:ext cx="2514600" cy="2514600"/>
          </a:xfrm>
          <a:prstGeom prst="rect">
            <a:avLst/>
          </a:prstGeom>
          <a:noFill/>
        </p:spPr>
      </p:pic>
      <p:sp>
        <p:nvSpPr>
          <p:cNvPr id="2" name="Title 1"/>
          <p:cNvSpPr>
            <a:spLocks noGrp="1"/>
          </p:cNvSpPr>
          <p:nvPr>
            <p:ph type="title"/>
          </p:nvPr>
        </p:nvSpPr>
        <p:spPr>
          <a:xfrm>
            <a:off x="457200" y="609600"/>
            <a:ext cx="8229600" cy="838200"/>
          </a:xfrm>
        </p:spPr>
        <p:txBody>
          <a:bodyPr/>
          <a:lstStyle/>
          <a:p>
            <a:pPr algn="ctr"/>
            <a:r>
              <a:rPr lang="en-US" sz="3600" dirty="0" err="1" smtClean="0"/>
              <a:t>Actividades</a:t>
            </a:r>
            <a:r>
              <a:rPr lang="en-US" sz="3600" dirty="0" smtClean="0"/>
              <a:t> </a:t>
            </a:r>
            <a:r>
              <a:rPr lang="en-US" sz="3600" dirty="0" err="1" smtClean="0"/>
              <a:t>después</a:t>
            </a:r>
            <a:r>
              <a:rPr lang="en-US" sz="3600" dirty="0" smtClean="0"/>
              <a:t> de leer</a:t>
            </a:r>
            <a:r>
              <a:rPr lang="en-US" dirty="0" smtClean="0"/>
              <a:t/>
            </a:r>
            <a:br>
              <a:rPr lang="en-US" dirty="0" smtClean="0"/>
            </a:br>
            <a:r>
              <a:rPr lang="en-US" sz="3200" dirty="0" err="1" smtClean="0"/>
              <a:t>Vamos</a:t>
            </a:r>
            <a:r>
              <a:rPr lang="en-US" sz="3200" dirty="0" smtClean="0"/>
              <a:t> a </a:t>
            </a:r>
            <a:r>
              <a:rPr lang="en-US" sz="3200" dirty="0" err="1" smtClean="0"/>
              <a:t>cocinar</a:t>
            </a:r>
            <a:r>
              <a:rPr lang="en-US" sz="3200" dirty="0" smtClean="0"/>
              <a:t>:  El mole </a:t>
            </a:r>
            <a:r>
              <a:rPr lang="en-US" sz="3200" dirty="0" err="1" smtClean="0"/>
              <a:t>poblano</a:t>
            </a:r>
            <a:r>
              <a:rPr lang="es-MX" sz="3200" dirty="0" smtClean="0"/>
              <a:t/>
            </a:r>
            <a:br>
              <a:rPr lang="es-MX" sz="3200" dirty="0" smtClean="0"/>
            </a:br>
            <a:endParaRPr lang="en-US" sz="3200" dirty="0"/>
          </a:p>
        </p:txBody>
      </p:sp>
      <p:sp>
        <p:nvSpPr>
          <p:cNvPr id="3" name="Content Placeholder 2"/>
          <p:cNvSpPr>
            <a:spLocks noGrp="1"/>
          </p:cNvSpPr>
          <p:nvPr>
            <p:ph idx="1"/>
          </p:nvPr>
        </p:nvSpPr>
        <p:spPr>
          <a:xfrm>
            <a:off x="457200" y="533400"/>
            <a:ext cx="8229600" cy="6324600"/>
          </a:xfrm>
        </p:spPr>
        <p:txBody>
          <a:bodyPr/>
          <a:lstStyle/>
          <a:p>
            <a:pPr>
              <a:buNone/>
            </a:pPr>
            <a:r>
              <a:rPr lang="es-MX" sz="2400" dirty="0" smtClean="0"/>
              <a:t>	</a:t>
            </a:r>
          </a:p>
          <a:p>
            <a:pPr>
              <a:buNone/>
            </a:pPr>
            <a:r>
              <a:rPr lang="es-MX" sz="2400" dirty="0" smtClean="0"/>
              <a:t>Puebla, la ciudad donde vivió la China Poblana, es famosa por su gastronomía. Un plato muy especial es el mole poblano, una rica salsa de chiles, especias y chocolate que se sirve con pollo o guajolote. </a:t>
            </a:r>
            <a:endParaRPr lang="en-US" sz="2400" dirty="0" smtClean="0"/>
          </a:p>
          <a:p>
            <a:pPr marL="457200" lvl="0" indent="-457200">
              <a:buFont typeface="+mj-lt"/>
              <a:buAutoNum type="arabicPeriod"/>
            </a:pPr>
            <a:r>
              <a:rPr lang="es-MX" sz="2400" dirty="0" smtClean="0"/>
              <a:t>Busca recetas para preparar el mole poblano en un libro de cocina mexicana en la biblioteca o en el internet. </a:t>
            </a:r>
            <a:endParaRPr lang="en-US" sz="2400" dirty="0" smtClean="0"/>
          </a:p>
          <a:p>
            <a:pPr marL="457200" lvl="0" indent="-457200">
              <a:buFont typeface="+mj-lt"/>
              <a:buAutoNum type="arabicPeriod"/>
            </a:pPr>
            <a:r>
              <a:rPr lang="es-MX" sz="2400" dirty="0" smtClean="0"/>
              <a:t>Prepara el plato para tu familia.</a:t>
            </a:r>
            <a:endParaRPr lang="en-US" sz="2400" dirty="0" smtClean="0"/>
          </a:p>
          <a:p>
            <a:pPr marL="457200" lvl="0" indent="-457200">
              <a:buFont typeface="+mj-lt"/>
              <a:buAutoNum type="arabicPeriod"/>
            </a:pPr>
            <a:r>
              <a:rPr lang="es-MX" sz="2400" dirty="0" smtClean="0"/>
              <a:t>Toma fotos de la preparación y de la familia comiendo el plato.</a:t>
            </a:r>
            <a:endParaRPr lang="en-US" sz="2400" dirty="0" smtClean="0"/>
          </a:p>
          <a:p>
            <a:pPr marL="457200" lvl="0" indent="-457200">
              <a:buFont typeface="+mj-lt"/>
              <a:buAutoNum type="arabicPeriod"/>
            </a:pPr>
            <a:r>
              <a:rPr lang="es-MX" sz="2400" dirty="0" smtClean="0"/>
              <a:t>Haz un cartel con las fotos y una copia de la receta.</a:t>
            </a:r>
            <a:endParaRPr lang="en-US" sz="2400" dirty="0" smtClean="0"/>
          </a:p>
          <a:p>
            <a:pPr marL="457200" lvl="0" indent="-457200">
              <a:buFont typeface="+mj-lt"/>
              <a:buAutoNum type="arabicPeriod"/>
            </a:pPr>
            <a:r>
              <a:rPr lang="es-MX" sz="2400" dirty="0" smtClean="0"/>
              <a:t>Presenta el cartel en la clase y describe las fotos.</a:t>
            </a:r>
          </a:p>
          <a:p>
            <a:pPr marL="457200" lvl="0" indent="-457200">
              <a:buFont typeface="+mj-lt"/>
              <a:buAutoNum type="arabicPeriod"/>
            </a:pPr>
            <a:r>
              <a:rPr lang="es-MX" sz="2400" i="1" dirty="0" smtClean="0"/>
              <a:t>¡Invita a la profesora a tu casa </a:t>
            </a:r>
            <a:r>
              <a:rPr lang="es-MX" sz="2400" i="1" smtClean="0"/>
              <a:t>para comer!</a:t>
            </a:r>
            <a:endParaRPr lang="en-US" sz="2400" i="1" dirty="0" smtClean="0"/>
          </a:p>
          <a:p>
            <a:pPr marL="457200" indent="-457200">
              <a:buNone/>
            </a:pPr>
            <a:r>
              <a:rPr lang="es-MX" sz="2400" dirty="0" smtClean="0"/>
              <a:t> </a:t>
            </a:r>
            <a:endParaRPr lang="en-US" sz="2400"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1028"/>
                                        </p:tgtEl>
                                        <p:attrNameLst>
                                          <p:attrName>style.opacity</p:attrName>
                                        </p:attrNameLst>
                                      </p:cBhvr>
                                      <p:to>
                                        <p:strVal val="0.5"/>
                                      </p:to>
                                    </p:set>
                                    <p:animEffect filter="image" prLst="opacity: 0.5">
                                      <p:cBhvr rctx="IE">
                                        <p:cTn id="7" dur="indefinite"/>
                                        <p:tgtEl>
                                          <p:spTgt spid="102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3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3" dur="3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 calcmode="lin" valueType="num">
                                      <p:cBhvr additive="base">
                                        <p:cTn id="18" dur="3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9" dur="3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 calcmode="lin" valueType="num">
                                      <p:cBhvr additive="base">
                                        <p:cTn id="24" dur="3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5" dur="3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 calcmode="lin" valueType="num">
                                      <p:cBhvr additive="base">
                                        <p:cTn id="30" dur="3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1" dur="3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 calcmode="lin" valueType="num">
                                      <p:cBhvr additive="base">
                                        <p:cTn id="36" dur="3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7" dur="3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 calcmode="lin" valueType="num">
                                      <p:cBhvr additive="base">
                                        <p:cTn id="42" dur="3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3" dur="3000" fill="hold"/>
                                        <p:tgtEl>
                                          <p:spTgt spid="3">
                                            <p:txEl>
                                              <p:pRg st="7" end="7"/>
                                            </p:txEl>
                                          </p:spTgt>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3">
                                            <p:txEl>
                                              <p:pRg st="8" end="8"/>
                                            </p:txEl>
                                          </p:spTgt>
                                        </p:tgtEl>
                                        <p:attrNameLst>
                                          <p:attrName>style.visibility</p:attrName>
                                        </p:attrNameLst>
                                      </p:cBhvr>
                                      <p:to>
                                        <p:strVal val="visible"/>
                                      </p:to>
                                    </p:set>
                                    <p:anim calcmode="lin" valueType="num">
                                      <p:cBhvr additive="base">
                                        <p:cTn id="46" dur="20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7" dur="20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914400"/>
          </a:xfrm>
        </p:spPr>
        <p:txBody>
          <a:bodyPr>
            <a:normAutofit fontScale="90000"/>
          </a:bodyPr>
          <a:lstStyle/>
          <a:p>
            <a:pPr algn="ctr" eaLnBrk="1" fontAlgn="auto" hangingPunct="1">
              <a:spcAft>
                <a:spcPts val="0"/>
              </a:spcAft>
              <a:defRPr/>
            </a:pPr>
            <a:r>
              <a:rPr lang="en-US" sz="4000" i="1" dirty="0" smtClean="0"/>
              <a:t>La China Poblana</a:t>
            </a:r>
            <a:r>
              <a:rPr lang="en-US" dirty="0" smtClean="0"/>
              <a:t/>
            </a:r>
            <a:br>
              <a:rPr lang="en-US" dirty="0" smtClean="0"/>
            </a:br>
            <a:r>
              <a:rPr lang="en-US" sz="4400" dirty="0" smtClean="0"/>
              <a:t>Bibliography</a:t>
            </a:r>
            <a:endParaRPr lang="en-US" sz="4400" dirty="0"/>
          </a:p>
        </p:txBody>
      </p:sp>
      <p:sp>
        <p:nvSpPr>
          <p:cNvPr id="37891" name="Content Placeholder 2"/>
          <p:cNvSpPr>
            <a:spLocks noGrp="1"/>
          </p:cNvSpPr>
          <p:nvPr>
            <p:ph idx="1"/>
          </p:nvPr>
        </p:nvSpPr>
        <p:spPr>
          <a:xfrm>
            <a:off x="457200" y="1066800"/>
            <a:ext cx="8229600" cy="5791200"/>
          </a:xfrm>
        </p:spPr>
        <p:txBody>
          <a:bodyPr/>
          <a:lstStyle/>
          <a:p>
            <a:pPr eaLnBrk="1" hangingPunct="1">
              <a:buFont typeface="Wingdings 2" pitchFamily="18" charset="2"/>
              <a:buNone/>
            </a:pPr>
            <a:r>
              <a:rPr lang="en-US" sz="1400" smtClean="0"/>
              <a:t>Contents adapted from:</a:t>
            </a:r>
          </a:p>
          <a:p>
            <a:pPr eaLnBrk="1" hangingPunct="1"/>
            <a:endParaRPr lang="en-US" sz="1400" smtClean="0"/>
          </a:p>
          <a:p>
            <a:pPr eaLnBrk="1" hangingPunct="1"/>
            <a:r>
              <a:rPr lang="en-US" sz="1400" smtClean="0"/>
              <a:t>Barlow, Genevieve and Stivers, William H.</a:t>
            </a:r>
          </a:p>
          <a:p>
            <a:pPr lvl="1" eaLnBrk="1" hangingPunct="1">
              <a:buFont typeface="Wingdings 2" pitchFamily="18" charset="2"/>
              <a:buNone/>
            </a:pPr>
            <a:r>
              <a:rPr lang="en-US" sz="1400" i="1" smtClean="0"/>
              <a:t>Legends from Mexico/Leyendas de Mexico</a:t>
            </a:r>
            <a:r>
              <a:rPr lang="en-US" sz="1400" smtClean="0"/>
              <a:t>, Bilingual edition</a:t>
            </a:r>
          </a:p>
          <a:p>
            <a:pPr lvl="1" eaLnBrk="1" hangingPunct="1">
              <a:buFont typeface="Wingdings 2" pitchFamily="18" charset="2"/>
              <a:buNone/>
            </a:pPr>
            <a:r>
              <a:rPr lang="en-US" sz="1400" smtClean="0"/>
              <a:t>National Textbook Company, 1995</a:t>
            </a:r>
          </a:p>
          <a:p>
            <a:pPr eaLnBrk="1" hangingPunct="1"/>
            <a:endParaRPr lang="en-US" sz="1400" smtClean="0"/>
          </a:p>
          <a:p>
            <a:pPr eaLnBrk="1" hangingPunct="1"/>
            <a:r>
              <a:rPr lang="en-US" sz="1400" smtClean="0"/>
              <a:t>Carrera-Hanley: Valette, Valette</a:t>
            </a:r>
          </a:p>
          <a:p>
            <a:pPr lvl="1" eaLnBrk="1" hangingPunct="1">
              <a:buFont typeface="Wingdings 2" pitchFamily="18" charset="2"/>
              <a:buNone/>
            </a:pPr>
            <a:r>
              <a:rPr lang="en-US" sz="1400" i="1" smtClean="0"/>
              <a:t>Vistazo Lecturas  Faciles 2</a:t>
            </a:r>
          </a:p>
          <a:p>
            <a:pPr lvl="1" eaLnBrk="1" hangingPunct="1">
              <a:buFont typeface="Wingdings 2" pitchFamily="18" charset="2"/>
              <a:buNone/>
            </a:pPr>
            <a:r>
              <a:rPr lang="en-US" sz="1400" smtClean="0"/>
              <a:t>D.C Heath and Company</a:t>
            </a:r>
          </a:p>
          <a:p>
            <a:pPr eaLnBrk="1" hangingPunct="1"/>
            <a:endParaRPr lang="en-US" sz="1400" smtClean="0"/>
          </a:p>
          <a:p>
            <a:pPr eaLnBrk="1" hangingPunct="1"/>
            <a:r>
              <a:rPr lang="en-US" sz="1400" smtClean="0"/>
              <a:t>Mac Arthur , Barbara</a:t>
            </a:r>
          </a:p>
          <a:p>
            <a:pPr lvl="1" eaLnBrk="1" hangingPunct="1">
              <a:buFont typeface="Wingdings 2" pitchFamily="18" charset="2"/>
              <a:buNone/>
            </a:pPr>
            <a:r>
              <a:rPr lang="en-US" sz="1400" i="1" smtClean="0"/>
              <a:t>Sing, Laugh, Dance, and Eat Tacos!</a:t>
            </a:r>
          </a:p>
          <a:p>
            <a:pPr lvl="1" eaLnBrk="1" hangingPunct="1">
              <a:buFont typeface="Wingdings 2" pitchFamily="18" charset="2"/>
              <a:buNone/>
            </a:pPr>
            <a:r>
              <a:rPr lang="en-US" sz="1400" smtClean="0"/>
              <a:t>Barbara Mac Arthur, 1990</a:t>
            </a:r>
          </a:p>
          <a:p>
            <a:pPr eaLnBrk="1" hangingPunct="1"/>
            <a:endParaRPr lang="en-US" sz="1400" smtClean="0"/>
          </a:p>
          <a:p>
            <a:pPr eaLnBrk="1" hangingPunct="1"/>
            <a:r>
              <a:rPr lang="en-US" sz="1400" smtClean="0"/>
              <a:t>Neukom and Veikley</a:t>
            </a:r>
          </a:p>
          <a:p>
            <a:pPr lvl="1" eaLnBrk="1" hangingPunct="1">
              <a:buFont typeface="Wingdings 2" pitchFamily="18" charset="2"/>
              <a:buNone/>
            </a:pPr>
            <a:r>
              <a:rPr lang="en-US" sz="1400" smtClean="0"/>
              <a:t>El alfabeto mexicano</a:t>
            </a:r>
          </a:p>
          <a:p>
            <a:pPr lvl="1" eaLnBrk="1" hangingPunct="1">
              <a:buFont typeface="Wingdings 2" pitchFamily="18" charset="2"/>
              <a:buNone/>
            </a:pPr>
            <a:r>
              <a:rPr lang="en-US" sz="1400" smtClean="0"/>
              <a:t>Teacher’s Discovery</a:t>
            </a:r>
          </a:p>
          <a:p>
            <a:pPr eaLnBrk="1" hangingPunct="1"/>
            <a:endParaRPr lang="en-US" sz="1400" smtClean="0"/>
          </a:p>
          <a:p>
            <a:pPr eaLnBrk="1" hangingPunct="1"/>
            <a:r>
              <a:rPr lang="en-US" sz="1400" smtClean="0"/>
              <a:t>Valette, Valette</a:t>
            </a:r>
          </a:p>
          <a:p>
            <a:pPr lvl="1" eaLnBrk="1" hangingPunct="1">
              <a:buFont typeface="Wingdings 2" pitchFamily="18" charset="2"/>
              <a:buNone/>
            </a:pPr>
            <a:r>
              <a:rPr lang="en-US" sz="1400" smtClean="0"/>
              <a:t>Spanish for Mastery  I</a:t>
            </a:r>
          </a:p>
          <a:p>
            <a:pPr lvl="1" eaLnBrk="1" hangingPunct="1">
              <a:buFont typeface="Wingdings 2" pitchFamily="18" charset="2"/>
              <a:buNone/>
            </a:pPr>
            <a:r>
              <a:rPr lang="en-US" sz="1400" smtClean="0"/>
              <a:t>D.C. Heath and Company, 1993</a:t>
            </a:r>
          </a:p>
        </p:txBody>
      </p:sp>
      <p:pic>
        <p:nvPicPr>
          <p:cNvPr id="5" name="Picture 7" descr="C:\Documents and Settings\Gail\Local Settings\Temporary Internet Files\Content.IE5\9DYB5DNO\MPj04442920000[1].jpg"/>
          <p:cNvPicPr>
            <a:picLocks noChangeAspect="1" noChangeArrowheads="1"/>
          </p:cNvPicPr>
          <p:nvPr/>
        </p:nvPicPr>
        <p:blipFill>
          <a:blip r:embed="rId3" cstate="print"/>
          <a:srcRect/>
          <a:stretch>
            <a:fillRect/>
          </a:stretch>
        </p:blipFill>
        <p:spPr bwMode="auto">
          <a:xfrm>
            <a:off x="4876800" y="2209800"/>
            <a:ext cx="2895600" cy="4343400"/>
          </a:xfrm>
          <a:prstGeom prst="rect">
            <a:avLst/>
          </a:prstGeom>
          <a:noFill/>
        </p:spPr>
      </p:pic>
      <p:pic>
        <p:nvPicPr>
          <p:cNvPr id="6" name="Picture 1" descr="C:\Documents and Settings\Gail\Local Settings\Temporary Internet Files\Content.IE5\F79UYBKF\MCj04417340000[1].png"/>
          <p:cNvPicPr>
            <a:picLocks noChangeAspect="1" noChangeArrowheads="1"/>
          </p:cNvPicPr>
          <p:nvPr/>
        </p:nvPicPr>
        <p:blipFill>
          <a:blip r:embed="rId4" cstate="print"/>
          <a:srcRect/>
          <a:stretch>
            <a:fillRect/>
          </a:stretch>
        </p:blipFill>
        <p:spPr bwMode="auto">
          <a:xfrm>
            <a:off x="6477000" y="228600"/>
            <a:ext cx="2362200" cy="21336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3000" fill="hold"/>
                                        <p:tgtEl>
                                          <p:spTgt spid="5"/>
                                        </p:tgtEl>
                                        <p:attrNameLst>
                                          <p:attrName>ppt_x</p:attrName>
                                        </p:attrNameLst>
                                      </p:cBhvr>
                                      <p:tavLst>
                                        <p:tav tm="0">
                                          <p:val>
                                            <p:strVal val="0-#ppt_w/2"/>
                                          </p:val>
                                        </p:tav>
                                        <p:tav tm="100000">
                                          <p:val>
                                            <p:strVal val="#ppt_x"/>
                                          </p:val>
                                        </p:tav>
                                      </p:tavLst>
                                    </p:anim>
                                    <p:anim calcmode="lin" valueType="num">
                                      <p:cBhvr additive="base">
                                        <p:cTn id="8" dur="3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9" presetClass="emph" presetSubtype="0" fill="hold" nodeType="clickEffect">
                                  <p:stCondLst>
                                    <p:cond delay="0"/>
                                  </p:stCondLst>
                                  <p:childTnLst>
                                    <p:animClr clrSpc="rgb" dir="cw">
                                      <p:cBhvr override="childStyle">
                                        <p:cTn id="12" dur="500" fill="hold"/>
                                        <p:tgtEl>
                                          <p:spTgt spid="6"/>
                                        </p:tgtEl>
                                        <p:attrNameLst>
                                          <p:attrName>style.color</p:attrName>
                                        </p:attrNameLst>
                                      </p:cBhvr>
                                      <p:to>
                                        <a:schemeClr val="accent2"/>
                                      </p:to>
                                    </p:animClr>
                                    <p:animClr clrSpc="rgb" dir="cw">
                                      <p:cBhvr>
                                        <p:cTn id="13" dur="500" fill="hold"/>
                                        <p:tgtEl>
                                          <p:spTgt spid="6"/>
                                        </p:tgtEl>
                                        <p:attrNameLst>
                                          <p:attrName>fillcolor</p:attrName>
                                        </p:attrNameLst>
                                      </p:cBhvr>
                                      <p:to>
                                        <a:schemeClr val="accent2"/>
                                      </p:to>
                                    </p:animClr>
                                    <p:set>
                                      <p:cBhvr>
                                        <p:cTn id="14" dur="500" fill="hold"/>
                                        <p:tgtEl>
                                          <p:spTgt spid="6"/>
                                        </p:tgtEl>
                                        <p:attrNameLst>
                                          <p:attrName>fill.type</p:attrName>
                                        </p:attrNameLst>
                                      </p:cBhvr>
                                      <p:to>
                                        <p:strVal val="solid"/>
                                      </p:to>
                                    </p:set>
                                    <p:set>
                                      <p:cBhvr>
                                        <p:cTn id="15" dur="500" fill="hold"/>
                                        <p:tgtEl>
                                          <p:spTgt spid="6"/>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1" fontAlgn="auto" hangingPunct="1">
              <a:spcAft>
                <a:spcPts val="0"/>
              </a:spcAft>
              <a:defRPr/>
            </a:pPr>
            <a:r>
              <a:rPr lang="en-US" sz="2400" b="1" dirty="0" smtClean="0"/>
              <a:t>Notes for the teacher </a:t>
            </a:r>
            <a:br>
              <a:rPr lang="en-US" sz="2400" b="1" dirty="0" smtClean="0"/>
            </a:br>
            <a:r>
              <a:rPr lang="en-US" sz="2200" dirty="0" smtClean="0"/>
              <a:t>ACTFL READING PROFICIENCY GUIDELINES</a:t>
            </a:r>
            <a:r>
              <a:rPr lang="en-US" dirty="0" smtClean="0"/>
              <a:t/>
            </a:r>
            <a:br>
              <a:rPr lang="en-US" dirty="0" smtClean="0"/>
            </a:br>
            <a:endParaRPr lang="en-US" dirty="0"/>
          </a:p>
        </p:txBody>
      </p:sp>
      <p:sp>
        <p:nvSpPr>
          <p:cNvPr id="3" name="Content Placeholder 2"/>
          <p:cNvSpPr>
            <a:spLocks noGrp="1"/>
          </p:cNvSpPr>
          <p:nvPr>
            <p:ph idx="1"/>
          </p:nvPr>
        </p:nvSpPr>
        <p:spPr>
          <a:xfrm>
            <a:off x="457200" y="1219200"/>
            <a:ext cx="8229600" cy="5638800"/>
          </a:xfrm>
        </p:spPr>
        <p:txBody>
          <a:bodyPr>
            <a:normAutofit fontScale="40000" lnSpcReduction="20000"/>
          </a:bodyPr>
          <a:lstStyle/>
          <a:p>
            <a:pPr marL="274320" indent="-274320" eaLnBrk="1" fontAlgn="auto" hangingPunct="1">
              <a:spcAft>
                <a:spcPts val="0"/>
              </a:spcAft>
              <a:buClr>
                <a:schemeClr val="accent3"/>
              </a:buClr>
              <a:buFont typeface="Wingdings 2"/>
              <a:buNone/>
              <a:defRPr/>
            </a:pPr>
            <a:r>
              <a:rPr lang="en-US" sz="4000" b="1" i="1" dirty="0" smtClean="0"/>
              <a:t>The Story: La China Poblana </a:t>
            </a:r>
            <a:endParaRPr lang="en-US" sz="4000" dirty="0" smtClean="0"/>
          </a:p>
          <a:p>
            <a:pPr marL="274320" indent="-274320" eaLnBrk="1" fontAlgn="auto" hangingPunct="1">
              <a:spcAft>
                <a:spcPts val="0"/>
              </a:spcAft>
              <a:buClr>
                <a:schemeClr val="accent3"/>
              </a:buClr>
              <a:buFont typeface="Wingdings 2"/>
              <a:buNone/>
              <a:defRPr/>
            </a:pPr>
            <a:r>
              <a:rPr lang="en-US" sz="4000" b="1" dirty="0" smtClean="0"/>
              <a:t>Realia: </a:t>
            </a:r>
          </a:p>
          <a:p>
            <a:pPr marL="274320" indent="-274320" eaLnBrk="1" fontAlgn="auto" hangingPunct="1">
              <a:spcAft>
                <a:spcPts val="0"/>
              </a:spcAft>
              <a:buClr>
                <a:schemeClr val="accent3"/>
              </a:buClr>
              <a:buFont typeface="Wingdings 2"/>
              <a:buChar char=""/>
              <a:defRPr/>
            </a:pPr>
            <a:r>
              <a:rPr lang="en-US" sz="4000" dirty="0" smtClean="0"/>
              <a:t>A “treasure chest” of costume items suitable for each character in the story – the Indian princess, her maid, the pirates, the Spanish captain of the ship, the merchant from Puebla, and his wife.</a:t>
            </a:r>
          </a:p>
          <a:p>
            <a:pPr marL="274320" indent="-274320" eaLnBrk="1" fontAlgn="auto" hangingPunct="1">
              <a:spcAft>
                <a:spcPts val="0"/>
              </a:spcAft>
              <a:buClr>
                <a:schemeClr val="accent3"/>
              </a:buClr>
              <a:buFont typeface="Wingdings 2"/>
              <a:buChar char=""/>
              <a:defRPr/>
            </a:pPr>
            <a:r>
              <a:rPr lang="es-MX" sz="4000" dirty="0" smtClean="0"/>
              <a:t>Name tags in Spanish: la princesa, la criada, el pirata, el capitán, el comerciante, la esposa</a:t>
            </a:r>
            <a:endParaRPr lang="en-US" sz="4000" dirty="0" smtClean="0"/>
          </a:p>
          <a:p>
            <a:pPr marL="274320" indent="-274320" eaLnBrk="1" fontAlgn="auto" hangingPunct="1">
              <a:spcAft>
                <a:spcPts val="0"/>
              </a:spcAft>
              <a:buClr>
                <a:schemeClr val="accent3"/>
              </a:buClr>
              <a:buFont typeface="Wingdings 2"/>
              <a:buChar char=""/>
              <a:defRPr/>
            </a:pPr>
            <a:r>
              <a:rPr lang="en-US" sz="4000" dirty="0" smtClean="0"/>
              <a:t>On a white board/chalk board or on a wall, cards with the names of the locations in the story India, Manila, Acapulco, Puebla spaced a few feet apart in that order.</a:t>
            </a:r>
          </a:p>
          <a:p>
            <a:pPr marL="274320" indent="-274320" eaLnBrk="1" fontAlgn="auto" hangingPunct="1">
              <a:spcAft>
                <a:spcPts val="0"/>
              </a:spcAft>
              <a:buClr>
                <a:schemeClr val="accent3"/>
              </a:buClr>
              <a:buFont typeface="Wingdings 2"/>
              <a:buNone/>
              <a:defRPr/>
            </a:pPr>
            <a:r>
              <a:rPr lang="en-US" sz="4000" b="1" dirty="0" smtClean="0"/>
              <a:t>Procedure:</a:t>
            </a:r>
          </a:p>
          <a:p>
            <a:pPr marL="274320" indent="-274320" eaLnBrk="1" fontAlgn="auto" hangingPunct="1">
              <a:spcAft>
                <a:spcPts val="0"/>
              </a:spcAft>
              <a:buClr>
                <a:schemeClr val="accent3"/>
              </a:buClr>
              <a:buFont typeface="Wingdings 2"/>
              <a:buChar char=""/>
              <a:defRPr/>
            </a:pPr>
            <a:r>
              <a:rPr lang="en-US" sz="4000" dirty="0" smtClean="0"/>
              <a:t>Students volunteer to be a character. They choose a costume from the treasure chest and wear the appropriate name tag. They decide on a gesture appropriate to the character: a royal wave for the princess, a bow for the maid, a knife thrust or growl for the pirate, a salute for the captain, a shake of a bag of coins for the merchant, a curtsy for the wife….</a:t>
            </a:r>
          </a:p>
          <a:p>
            <a:pPr marL="274320" indent="-274320" eaLnBrk="1" fontAlgn="auto" hangingPunct="1">
              <a:spcAft>
                <a:spcPts val="0"/>
              </a:spcAft>
              <a:buClr>
                <a:schemeClr val="accent3"/>
              </a:buClr>
              <a:buFont typeface="Wingdings 2"/>
              <a:buChar char=""/>
              <a:defRPr/>
            </a:pPr>
            <a:r>
              <a:rPr lang="en-US" sz="4000" dirty="0" smtClean="0"/>
              <a:t>The princess and the maid stand under the sign that says India. The other characters stand on the other side of the room.</a:t>
            </a:r>
          </a:p>
          <a:p>
            <a:pPr marL="274320" indent="-274320" eaLnBrk="1" fontAlgn="auto" hangingPunct="1">
              <a:spcAft>
                <a:spcPts val="0"/>
              </a:spcAft>
              <a:buClr>
                <a:schemeClr val="accent3"/>
              </a:buClr>
              <a:buFont typeface="Wingdings 2"/>
              <a:buChar char=""/>
              <a:defRPr/>
            </a:pPr>
            <a:r>
              <a:rPr lang="en-US" sz="4000" dirty="0" smtClean="0"/>
              <a:t>First reading: The teacher reads the story slowly aloud with dramatic inflection. Whenever the characters hear their name called they make the appropriate gesture (“el capitán” salutes). Whenever they hear a different place name called, the princess and the maid move to the appropriate sign.</a:t>
            </a:r>
          </a:p>
          <a:p>
            <a:pPr marL="274320" indent="-274320" eaLnBrk="1" fontAlgn="auto" hangingPunct="1">
              <a:spcAft>
                <a:spcPts val="0"/>
              </a:spcAft>
              <a:buClr>
                <a:schemeClr val="accent3"/>
              </a:buClr>
              <a:buFont typeface="Wingdings 2"/>
              <a:buChar char=""/>
              <a:defRPr/>
            </a:pPr>
            <a:r>
              <a:rPr lang="en-US" sz="4000" dirty="0" smtClean="0"/>
              <a:t>If time or interest permits, another group of students perform and teacher reads the story a second time.</a:t>
            </a:r>
          </a:p>
          <a:p>
            <a:pPr marL="274320" indent="-274320" eaLnBrk="1" fontAlgn="auto" hangingPunct="1">
              <a:spcAft>
                <a:spcPts val="0"/>
              </a:spcAft>
              <a:buClr>
                <a:schemeClr val="accent3"/>
              </a:buClr>
              <a:buFont typeface="Wingdings 2"/>
              <a:buChar char=""/>
              <a:defRPr/>
            </a:pPr>
            <a:r>
              <a:rPr lang="en-US" sz="4000" dirty="0" smtClean="0"/>
              <a:t>The story is distributed to the students. Students read aloud to each other or read silently and then complete the global activities. On subsequent days the story may be read aloud by students in class with oral comprehension checks by teacher before continuing with Activities III, IV, V.</a:t>
            </a:r>
          </a:p>
          <a:p>
            <a:pPr marL="274320" indent="-274320" eaLnBrk="1" fontAlgn="auto" hangingPunct="1">
              <a:spcAft>
                <a:spcPts val="0"/>
              </a:spcAft>
              <a:buClr>
                <a:schemeClr val="accent3"/>
              </a:buClr>
              <a:buFont typeface="Wingdings 2"/>
              <a:buChar char=""/>
              <a:defRPr/>
            </a:pPr>
            <a:endParaRPr lang="en-US" sz="4000" dirty="0"/>
          </a:p>
        </p:txBody>
      </p:sp>
      <p:pic>
        <p:nvPicPr>
          <p:cNvPr id="5" name="Picture 4"/>
          <p:cNvPicPr>
            <a:picLocks noChangeAspect="1"/>
          </p:cNvPicPr>
          <p:nvPr/>
        </p:nvPicPr>
        <p:blipFill>
          <a:blip r:embed="rId2" cstate="print"/>
          <a:srcRect/>
          <a:stretch>
            <a:fillRect/>
          </a:stretch>
        </p:blipFill>
        <p:spPr bwMode="auto">
          <a:xfrm>
            <a:off x="7315200" y="0"/>
            <a:ext cx="1295400" cy="1600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5"/>
                                        </p:tgtEl>
                                      </p:cBhvr>
                                    </p:animEffect>
                                    <p:animScale>
                                      <p:cBhvr>
                                        <p:cTn id="7"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1" fontAlgn="auto" hangingPunct="1">
              <a:spcAft>
                <a:spcPts val="0"/>
              </a:spcAft>
              <a:defRPr/>
            </a:pPr>
            <a:r>
              <a:rPr lang="en-US" sz="2400" b="1" dirty="0" smtClean="0"/>
              <a:t>Notes for the teacher </a:t>
            </a:r>
            <a:br>
              <a:rPr lang="en-US" sz="2400" b="1" dirty="0" smtClean="0"/>
            </a:br>
            <a:r>
              <a:rPr lang="en-US" sz="2200" dirty="0" smtClean="0"/>
              <a:t>ACTFL READING PROFICIENCY GUIDELINES</a:t>
            </a:r>
            <a:r>
              <a:rPr lang="en-US" dirty="0" smtClean="0"/>
              <a:t/>
            </a:r>
            <a:br>
              <a:rPr lang="en-US" dirty="0" smtClean="0"/>
            </a:br>
            <a:endParaRPr lang="en-US" dirty="0"/>
          </a:p>
        </p:txBody>
      </p:sp>
      <p:sp>
        <p:nvSpPr>
          <p:cNvPr id="3" name="Content Placeholder 2"/>
          <p:cNvSpPr>
            <a:spLocks noGrp="1"/>
          </p:cNvSpPr>
          <p:nvPr>
            <p:ph idx="1"/>
          </p:nvPr>
        </p:nvSpPr>
        <p:spPr>
          <a:xfrm>
            <a:off x="457200" y="1219200"/>
            <a:ext cx="8229600" cy="5105400"/>
          </a:xfrm>
        </p:spPr>
        <p:txBody>
          <a:bodyPr>
            <a:normAutofit fontScale="85000" lnSpcReduction="20000"/>
          </a:bodyPr>
          <a:lstStyle/>
          <a:p>
            <a:pPr marL="274320" indent="-274320" eaLnBrk="1" fontAlgn="auto" hangingPunct="1">
              <a:spcAft>
                <a:spcPts val="0"/>
              </a:spcAft>
              <a:buClr>
                <a:schemeClr val="accent3"/>
              </a:buClr>
              <a:buFont typeface="Wingdings 2"/>
              <a:buNone/>
              <a:defRPr/>
            </a:pPr>
            <a:endParaRPr lang="en-US" u="sng" dirty="0" smtClean="0"/>
          </a:p>
          <a:p>
            <a:pPr marL="274320" indent="-274320" eaLnBrk="1" fontAlgn="auto" hangingPunct="1">
              <a:spcAft>
                <a:spcPts val="0"/>
              </a:spcAft>
              <a:buClr>
                <a:schemeClr val="accent3"/>
              </a:buClr>
              <a:buFont typeface="Wingdings 2"/>
              <a:buNone/>
              <a:defRPr/>
            </a:pPr>
            <a:r>
              <a:rPr lang="en-US" u="sng" dirty="0" smtClean="0"/>
              <a:t>II. Global Activities (Through)</a:t>
            </a:r>
            <a:endParaRPr lang="en-US" dirty="0" smtClean="0"/>
          </a:p>
          <a:p>
            <a:pPr marL="274320" indent="-274320" eaLnBrk="1" fontAlgn="auto" hangingPunct="1">
              <a:spcAft>
                <a:spcPts val="0"/>
              </a:spcAft>
              <a:buClr>
                <a:schemeClr val="accent3"/>
              </a:buClr>
              <a:buFont typeface="Wingdings 2"/>
              <a:buChar char=""/>
              <a:defRPr/>
            </a:pPr>
            <a:r>
              <a:rPr lang="en-US" b="1" dirty="0" smtClean="0"/>
              <a:t>Cognates: </a:t>
            </a:r>
            <a:r>
              <a:rPr lang="en-US" i="1" dirty="0" smtClean="0"/>
              <a:t>List 20 Spanish cognates from the story; write the English equivalent</a:t>
            </a:r>
            <a:r>
              <a:rPr lang="en-US" dirty="0" smtClean="0"/>
              <a:t>. </a:t>
            </a:r>
          </a:p>
          <a:p>
            <a:pPr marL="274320" indent="-274320" eaLnBrk="1" fontAlgn="auto" hangingPunct="1">
              <a:spcAft>
                <a:spcPts val="0"/>
              </a:spcAft>
              <a:buClr>
                <a:schemeClr val="accent3"/>
              </a:buClr>
              <a:buFont typeface="Wingdings 2"/>
              <a:buChar char=""/>
              <a:defRPr/>
            </a:pPr>
            <a:r>
              <a:rPr lang="en-US" b="1" dirty="0" smtClean="0"/>
              <a:t>Verbs</a:t>
            </a:r>
            <a:r>
              <a:rPr lang="en-US" b="1" i="1" dirty="0" smtClean="0"/>
              <a:t>: </a:t>
            </a:r>
            <a:r>
              <a:rPr lang="en-US" i="1" dirty="0" smtClean="0"/>
              <a:t>List 10 verbs in the story in the preterit; write the infinitive form.</a:t>
            </a:r>
          </a:p>
          <a:p>
            <a:pPr marL="274320" indent="-274320" eaLnBrk="1" fontAlgn="auto" hangingPunct="1">
              <a:spcAft>
                <a:spcPts val="0"/>
              </a:spcAft>
              <a:buClr>
                <a:schemeClr val="accent3"/>
              </a:buClr>
              <a:buFont typeface="Wingdings 2"/>
              <a:buChar char=""/>
              <a:defRPr/>
            </a:pPr>
            <a:r>
              <a:rPr lang="en-US" b="1" dirty="0" smtClean="0"/>
              <a:t>The Intruder</a:t>
            </a:r>
            <a:r>
              <a:rPr lang="en-US" dirty="0" smtClean="0"/>
              <a:t>: </a:t>
            </a:r>
            <a:r>
              <a:rPr lang="en-US" i="1" dirty="0" smtClean="0"/>
              <a:t>Underline the word that doesn’t fit.</a:t>
            </a:r>
          </a:p>
          <a:p>
            <a:pPr marL="274320" indent="-274320" eaLnBrk="1" fontAlgn="auto" hangingPunct="1">
              <a:spcAft>
                <a:spcPts val="0"/>
              </a:spcAft>
              <a:buClr>
                <a:schemeClr val="accent3"/>
              </a:buClr>
              <a:buFont typeface="Wingdings 2"/>
              <a:buNone/>
              <a:defRPr/>
            </a:pPr>
            <a:r>
              <a:rPr lang="es-MX" dirty="0" smtClean="0"/>
              <a:t> </a:t>
            </a:r>
            <a:endParaRPr lang="en-US" dirty="0" smtClean="0"/>
          </a:p>
          <a:p>
            <a:pPr marL="274320" indent="-274320" eaLnBrk="1" fontAlgn="auto" hangingPunct="1">
              <a:spcAft>
                <a:spcPts val="0"/>
              </a:spcAft>
              <a:buClr>
                <a:schemeClr val="accent3"/>
              </a:buClr>
              <a:buFont typeface="Wingdings 2"/>
              <a:buNone/>
              <a:defRPr/>
            </a:pPr>
            <a:r>
              <a:rPr lang="es-MX" u="sng" dirty="0" smtClean="0"/>
              <a:t>III. </a:t>
            </a:r>
            <a:r>
              <a:rPr lang="es-MX" u="sng" dirty="0" err="1" smtClean="0"/>
              <a:t>Detail</a:t>
            </a:r>
            <a:r>
              <a:rPr lang="es-MX" u="sng" dirty="0" smtClean="0"/>
              <a:t> </a:t>
            </a:r>
            <a:r>
              <a:rPr lang="es-MX" u="sng" dirty="0" err="1" smtClean="0"/>
              <a:t>Activities</a:t>
            </a:r>
            <a:r>
              <a:rPr lang="es-MX" u="sng" dirty="0" smtClean="0"/>
              <a:t> (</a:t>
            </a:r>
            <a:r>
              <a:rPr lang="es-MX" u="sng" dirty="0" err="1" smtClean="0"/>
              <a:t>Through</a:t>
            </a:r>
            <a:r>
              <a:rPr lang="es-MX" u="sng" dirty="0" smtClean="0"/>
              <a:t>)</a:t>
            </a:r>
            <a:endParaRPr lang="en-US" dirty="0" smtClean="0"/>
          </a:p>
          <a:p>
            <a:pPr marL="274320" indent="-274320" eaLnBrk="1" fontAlgn="auto" hangingPunct="1">
              <a:spcAft>
                <a:spcPts val="0"/>
              </a:spcAft>
              <a:buClr>
                <a:schemeClr val="accent3"/>
              </a:buClr>
              <a:buFont typeface="Wingdings 2"/>
              <a:buChar char=""/>
              <a:defRPr/>
            </a:pPr>
            <a:r>
              <a:rPr lang="en-US" b="1" dirty="0" smtClean="0"/>
              <a:t>Chronological order</a:t>
            </a:r>
            <a:r>
              <a:rPr lang="en-US" dirty="0" smtClean="0"/>
              <a:t>: </a:t>
            </a:r>
            <a:r>
              <a:rPr lang="en-US" i="1" dirty="0" smtClean="0"/>
              <a:t>With a partner, put the following details from the story in order from 1-13. </a:t>
            </a:r>
          </a:p>
          <a:p>
            <a:pPr marL="274320" indent="-274320" eaLnBrk="1" fontAlgn="auto" hangingPunct="1">
              <a:spcAft>
                <a:spcPts val="0"/>
              </a:spcAft>
              <a:buClr>
                <a:schemeClr val="accent3"/>
              </a:buClr>
              <a:buFont typeface="Wingdings 2"/>
              <a:buChar char=""/>
              <a:defRPr/>
            </a:pPr>
            <a:r>
              <a:rPr lang="en-US" b="1" dirty="0" smtClean="0"/>
              <a:t>Who’s talking? </a:t>
            </a:r>
            <a:r>
              <a:rPr lang="en-US" i="1" dirty="0" smtClean="0"/>
              <a:t>Identify the person from the story who might say the following – the servant, the princess, a pirate, the captain, the merchant from Puebla.</a:t>
            </a:r>
          </a:p>
          <a:p>
            <a:pPr marL="274320" indent="-274320" eaLnBrk="1" fontAlgn="auto" hangingPunct="1">
              <a:spcAft>
                <a:spcPts val="0"/>
              </a:spcAft>
              <a:buClr>
                <a:schemeClr val="accent3"/>
              </a:buClr>
              <a:buFont typeface="Wingdings 2"/>
              <a:buChar char=""/>
              <a:defRPr/>
            </a:pPr>
            <a:r>
              <a:rPr lang="en-US" b="1" dirty="0" smtClean="0"/>
              <a:t>Let’s check… </a:t>
            </a:r>
            <a:r>
              <a:rPr lang="en-US" i="1" dirty="0" smtClean="0"/>
              <a:t>Complete the sentence with the correct response. (A possible quiz)</a:t>
            </a:r>
            <a:endParaRPr lang="en-US" i="1" dirty="0"/>
          </a:p>
        </p:txBody>
      </p:sp>
      <p:pic>
        <p:nvPicPr>
          <p:cNvPr id="7172" name="Picture 3" descr="C:\Documents and Settings\Gail\Local Settings\Temporary Internet Files\Content.IE5\FEDYZZJ0\MCj04380660000[1].png"/>
          <p:cNvPicPr>
            <a:picLocks noChangeAspect="1" noChangeArrowheads="1"/>
          </p:cNvPicPr>
          <p:nvPr/>
        </p:nvPicPr>
        <p:blipFill>
          <a:blip r:embed="rId2" cstate="print"/>
          <a:srcRect/>
          <a:stretch>
            <a:fillRect/>
          </a:stretch>
        </p:blipFill>
        <p:spPr bwMode="auto">
          <a:xfrm>
            <a:off x="7086600" y="381000"/>
            <a:ext cx="1466850" cy="1343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1" fontAlgn="auto" hangingPunct="1">
              <a:spcAft>
                <a:spcPts val="0"/>
              </a:spcAft>
              <a:defRPr/>
            </a:pPr>
            <a:r>
              <a:rPr lang="en-US" sz="2400" b="1" smtClean="0"/>
              <a:t>Notes for the teacher </a:t>
            </a:r>
            <a:br>
              <a:rPr lang="en-US" sz="2400" b="1" smtClean="0"/>
            </a:br>
            <a:r>
              <a:rPr lang="en-US" sz="2200" smtClean="0"/>
              <a:t>ACTFL READING PROFICIENCY GUIDELINES</a:t>
            </a:r>
            <a:r>
              <a:rPr lang="en-US" smtClean="0"/>
              <a:t/>
            </a:r>
            <a:br>
              <a:rPr lang="en-US" smtClean="0"/>
            </a:br>
            <a:endParaRPr lang="en-US" dirty="0"/>
          </a:p>
        </p:txBody>
      </p:sp>
      <p:sp>
        <p:nvSpPr>
          <p:cNvPr id="3" name="Content Placeholder 2"/>
          <p:cNvSpPr>
            <a:spLocks noGrp="1"/>
          </p:cNvSpPr>
          <p:nvPr>
            <p:ph idx="1"/>
          </p:nvPr>
        </p:nvSpPr>
        <p:spPr>
          <a:xfrm>
            <a:off x="457200" y="1219200"/>
            <a:ext cx="8229600" cy="5638800"/>
          </a:xfrm>
        </p:spPr>
        <p:txBody>
          <a:bodyPr>
            <a:normAutofit fontScale="85000" lnSpcReduction="20000"/>
          </a:bodyPr>
          <a:lstStyle/>
          <a:p>
            <a:pPr marL="274320" indent="-274320" eaLnBrk="1" fontAlgn="auto" hangingPunct="1">
              <a:spcAft>
                <a:spcPts val="0"/>
              </a:spcAft>
              <a:buClr>
                <a:schemeClr val="accent3"/>
              </a:buClr>
              <a:buFont typeface="Wingdings 2"/>
              <a:buNone/>
              <a:defRPr/>
            </a:pPr>
            <a:endParaRPr lang="en-US" u="sng" dirty="0" smtClean="0"/>
          </a:p>
          <a:p>
            <a:pPr marL="274320" indent="-274320" eaLnBrk="1" fontAlgn="auto" hangingPunct="1">
              <a:spcAft>
                <a:spcPts val="0"/>
              </a:spcAft>
              <a:buClr>
                <a:schemeClr val="accent3"/>
              </a:buClr>
              <a:buFont typeface="Wingdings 2"/>
              <a:buNone/>
              <a:defRPr/>
            </a:pPr>
            <a:r>
              <a:rPr lang="en-US" u="sng" dirty="0" smtClean="0"/>
              <a:t>IV. Linguistic Activities (Through)</a:t>
            </a:r>
            <a:endParaRPr lang="en-US" dirty="0" smtClean="0"/>
          </a:p>
          <a:p>
            <a:pPr marL="274320" indent="-274320" eaLnBrk="1" fontAlgn="auto" hangingPunct="1">
              <a:spcAft>
                <a:spcPts val="0"/>
              </a:spcAft>
              <a:buClr>
                <a:schemeClr val="accent3"/>
              </a:buClr>
              <a:buFont typeface="Wingdings 2"/>
              <a:buChar char=""/>
              <a:defRPr/>
            </a:pPr>
            <a:r>
              <a:rPr lang="en-US" b="1" dirty="0" smtClean="0"/>
              <a:t>Vocabulary: </a:t>
            </a:r>
            <a:r>
              <a:rPr lang="en-US" i="1" dirty="0" smtClean="0"/>
              <a:t>What did you understand? Write the definitions in Spanish and solve the puzzle to meet an important historical personage. Then tell what he accomplished.</a:t>
            </a:r>
          </a:p>
          <a:p>
            <a:pPr marL="274320" indent="-274320" eaLnBrk="1" fontAlgn="auto" hangingPunct="1">
              <a:spcAft>
                <a:spcPts val="0"/>
              </a:spcAft>
              <a:buClr>
                <a:schemeClr val="accent3"/>
              </a:buClr>
              <a:buFont typeface="Wingdings 2"/>
              <a:buChar char=""/>
              <a:defRPr/>
            </a:pPr>
            <a:r>
              <a:rPr lang="en-US" b="1" dirty="0" smtClean="0"/>
              <a:t>The Preterit</a:t>
            </a:r>
            <a:r>
              <a:rPr lang="en-US" b="1" i="1" dirty="0" smtClean="0"/>
              <a:t>: </a:t>
            </a:r>
            <a:r>
              <a:rPr lang="en-US" i="1" dirty="0" smtClean="0"/>
              <a:t>Complete the sentences with the preterit form of the verbs in parenthesis.</a:t>
            </a:r>
          </a:p>
          <a:p>
            <a:pPr marL="274320" indent="-274320" eaLnBrk="1" fontAlgn="auto" hangingPunct="1">
              <a:spcAft>
                <a:spcPts val="0"/>
              </a:spcAft>
              <a:buClr>
                <a:schemeClr val="accent3"/>
              </a:buClr>
              <a:buFont typeface="Wingdings 2"/>
              <a:buChar char=""/>
              <a:defRPr/>
            </a:pPr>
            <a:r>
              <a:rPr lang="en-US" b="1" dirty="0" smtClean="0"/>
              <a:t>Round Robin </a:t>
            </a:r>
            <a:r>
              <a:rPr lang="en-US" i="1" dirty="0" smtClean="0"/>
              <a:t>The teacher creates the round robin question and answer cards. The cards are distributed at random. </a:t>
            </a:r>
            <a:r>
              <a:rPr lang="en-US" i="1" u="sng" dirty="0" smtClean="0"/>
              <a:t>Only the first question card is numbered (1). </a:t>
            </a:r>
            <a:r>
              <a:rPr lang="en-US" i="1" dirty="0" smtClean="0"/>
              <a:t>The first student reads question (1) The other students listen. The student with the answer reads it, then turns the card over to read the next question.  They continue until the last question is answered. The cards may then be shuffled and 10 more students may play. The class may continue with this activity until they are able to answer without mistakes. Students are listening, reading, and speaking This is useful for test review.</a:t>
            </a:r>
            <a:endParaRPr lang="en-US" dirty="0" smtClean="0"/>
          </a:p>
          <a:p>
            <a:pPr marL="274320" indent="-274320" eaLnBrk="1" fontAlgn="auto" hangingPunct="1">
              <a:spcAft>
                <a:spcPts val="0"/>
              </a:spcAft>
              <a:buClr>
                <a:schemeClr val="accent3"/>
              </a:buClr>
              <a:buFont typeface="Wingdings 2"/>
              <a:buNone/>
              <a:defRPr/>
            </a:pPr>
            <a:r>
              <a:rPr lang="en-US" dirty="0" smtClean="0"/>
              <a:t> </a:t>
            </a:r>
          </a:p>
          <a:p>
            <a:pPr marL="274320" indent="-274320" eaLnBrk="1" fontAlgn="auto" hangingPunct="1">
              <a:spcAft>
                <a:spcPts val="0"/>
              </a:spcAft>
              <a:buClr>
                <a:schemeClr val="accent3"/>
              </a:buClr>
              <a:buFont typeface="Wingdings 2"/>
              <a:buNone/>
              <a:defRPr/>
            </a:pPr>
            <a:endParaRPr lang="en-US" dirty="0"/>
          </a:p>
        </p:txBody>
      </p:sp>
      <p:pic>
        <p:nvPicPr>
          <p:cNvPr id="6" name="Picture 5" descr="C:\Documents and Settings\Gail\Local Settings\Temporary Internet Files\Content.IE5\J2S5H3B0\MCj04152400000[1].wmf"/>
          <p:cNvPicPr>
            <a:picLocks noChangeAspect="1" noChangeArrowheads="1"/>
          </p:cNvPicPr>
          <p:nvPr/>
        </p:nvPicPr>
        <p:blipFill>
          <a:blip r:embed="rId2" cstate="print"/>
          <a:srcRect/>
          <a:stretch>
            <a:fillRect/>
          </a:stretch>
        </p:blipFill>
        <p:spPr bwMode="auto">
          <a:xfrm rot="950598">
            <a:off x="7023138" y="380903"/>
            <a:ext cx="1752600" cy="145484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
          <p:cNvSpPr>
            <a:spLocks noChangeArrowheads="1"/>
          </p:cNvSpPr>
          <p:nvPr/>
        </p:nvSpPr>
        <p:spPr bwMode="auto">
          <a:xfrm>
            <a:off x="0" y="-5154613"/>
            <a:ext cx="8888413" cy="12096751"/>
          </a:xfrm>
          <a:prstGeom prst="rect">
            <a:avLst/>
          </a:prstGeom>
          <a:noFill/>
          <a:ln w="9525">
            <a:noFill/>
            <a:miter lim="800000"/>
            <a:headEnd/>
            <a:tailEnd/>
          </a:ln>
        </p:spPr>
        <p:txBody>
          <a:bodyPr anchor="ctr">
            <a:spAutoFit/>
          </a:bodyPr>
          <a:lstStyle/>
          <a:p>
            <a:endParaRPr lang="en-US" sz="1200" b="1" dirty="0">
              <a:latin typeface="Calibri" pitchFamily="34" charset="0"/>
              <a:ea typeface="Calibri" pitchFamily="34" charset="0"/>
              <a:cs typeface="Times New Roman" pitchFamily="18" charset="0"/>
            </a:endParaRPr>
          </a:p>
          <a:p>
            <a:endParaRPr lang="en-US" sz="1200" b="1" dirty="0">
              <a:latin typeface="Calibri" pitchFamily="34" charset="0"/>
              <a:ea typeface="Calibri" pitchFamily="34" charset="0"/>
              <a:cs typeface="Times New Roman" pitchFamily="18" charset="0"/>
            </a:endParaRPr>
          </a:p>
          <a:p>
            <a:endParaRPr lang="en-US" sz="1200" b="1" dirty="0">
              <a:latin typeface="Calibri" pitchFamily="34" charset="0"/>
              <a:ea typeface="Calibri" pitchFamily="34" charset="0"/>
              <a:cs typeface="Times New Roman" pitchFamily="18" charset="0"/>
            </a:endParaRPr>
          </a:p>
          <a:p>
            <a:endParaRPr lang="en-US" sz="1200" b="1" dirty="0">
              <a:latin typeface="Calibri" pitchFamily="34" charset="0"/>
              <a:ea typeface="Calibri" pitchFamily="34" charset="0"/>
              <a:cs typeface="Times New Roman" pitchFamily="18" charset="0"/>
            </a:endParaRPr>
          </a:p>
          <a:p>
            <a:endParaRPr lang="en-US" sz="1200" b="1" dirty="0">
              <a:latin typeface="Calibri" pitchFamily="34" charset="0"/>
              <a:ea typeface="Calibri" pitchFamily="34" charset="0"/>
              <a:cs typeface="Times New Roman" pitchFamily="18" charset="0"/>
            </a:endParaRPr>
          </a:p>
          <a:p>
            <a:endParaRPr lang="en-US" sz="1200" b="1" dirty="0">
              <a:latin typeface="Calibri" pitchFamily="34" charset="0"/>
              <a:ea typeface="Calibri" pitchFamily="34" charset="0"/>
              <a:cs typeface="Times New Roman" pitchFamily="18" charset="0"/>
            </a:endParaRPr>
          </a:p>
          <a:p>
            <a:endParaRPr lang="en-US" sz="1200" b="1" dirty="0">
              <a:latin typeface="Calibri" pitchFamily="34" charset="0"/>
              <a:ea typeface="Calibri" pitchFamily="34" charset="0"/>
              <a:cs typeface="Times New Roman" pitchFamily="18" charset="0"/>
            </a:endParaRPr>
          </a:p>
          <a:p>
            <a:endParaRPr lang="en-US" sz="1200" b="1" dirty="0">
              <a:latin typeface="Calibri" pitchFamily="34" charset="0"/>
              <a:ea typeface="Calibri" pitchFamily="34" charset="0"/>
              <a:cs typeface="Times New Roman" pitchFamily="18" charset="0"/>
            </a:endParaRPr>
          </a:p>
          <a:p>
            <a:endParaRPr lang="en-US" sz="1200" b="1" dirty="0">
              <a:latin typeface="Calibri" pitchFamily="34" charset="0"/>
              <a:ea typeface="Calibri" pitchFamily="34" charset="0"/>
              <a:cs typeface="Times New Roman" pitchFamily="18" charset="0"/>
            </a:endParaRPr>
          </a:p>
          <a:p>
            <a:endParaRPr lang="en-US" sz="1200" b="1" dirty="0">
              <a:latin typeface="Calibri" pitchFamily="34" charset="0"/>
              <a:ea typeface="Calibri" pitchFamily="34" charset="0"/>
              <a:cs typeface="Times New Roman" pitchFamily="18" charset="0"/>
            </a:endParaRPr>
          </a:p>
          <a:p>
            <a:endParaRPr lang="en-US" sz="1200" b="1" dirty="0">
              <a:latin typeface="Calibri" pitchFamily="34" charset="0"/>
              <a:ea typeface="Calibri" pitchFamily="34" charset="0"/>
              <a:cs typeface="Times New Roman" pitchFamily="18" charset="0"/>
            </a:endParaRPr>
          </a:p>
          <a:p>
            <a:endParaRPr lang="en-US" sz="1200" b="1" dirty="0">
              <a:latin typeface="Calibri" pitchFamily="34" charset="0"/>
              <a:ea typeface="Calibri" pitchFamily="34" charset="0"/>
              <a:cs typeface="Times New Roman" pitchFamily="18" charset="0"/>
            </a:endParaRPr>
          </a:p>
          <a:p>
            <a:endParaRPr lang="en-US" sz="1200" b="1" dirty="0">
              <a:latin typeface="Calibri" pitchFamily="34" charset="0"/>
              <a:ea typeface="Calibri" pitchFamily="34" charset="0"/>
              <a:cs typeface="Times New Roman" pitchFamily="18" charset="0"/>
            </a:endParaRPr>
          </a:p>
          <a:p>
            <a:endParaRPr lang="en-US" sz="1200" b="1" dirty="0">
              <a:latin typeface="Calibri" pitchFamily="34" charset="0"/>
              <a:ea typeface="Calibri" pitchFamily="34" charset="0"/>
              <a:cs typeface="Times New Roman" pitchFamily="18" charset="0"/>
            </a:endParaRPr>
          </a:p>
          <a:p>
            <a:endParaRPr lang="en-US" sz="1200" b="1" dirty="0">
              <a:latin typeface="Calibri" pitchFamily="34" charset="0"/>
              <a:ea typeface="Calibri" pitchFamily="34" charset="0"/>
              <a:cs typeface="Times New Roman" pitchFamily="18" charset="0"/>
            </a:endParaRPr>
          </a:p>
          <a:p>
            <a:endParaRPr lang="en-US" sz="1200" b="1" dirty="0">
              <a:latin typeface="Calibri" pitchFamily="34" charset="0"/>
              <a:ea typeface="Calibri" pitchFamily="34" charset="0"/>
              <a:cs typeface="Times New Roman" pitchFamily="18" charset="0"/>
            </a:endParaRPr>
          </a:p>
          <a:p>
            <a:endParaRPr lang="en-US" sz="1200" b="1" dirty="0">
              <a:latin typeface="Calibri" pitchFamily="34" charset="0"/>
              <a:ea typeface="Calibri" pitchFamily="34" charset="0"/>
              <a:cs typeface="Times New Roman" pitchFamily="18" charset="0"/>
            </a:endParaRPr>
          </a:p>
          <a:p>
            <a:endParaRPr lang="en-US" sz="1200" b="1" dirty="0">
              <a:latin typeface="Calibri" pitchFamily="34" charset="0"/>
              <a:ea typeface="Calibri" pitchFamily="34" charset="0"/>
              <a:cs typeface="Times New Roman" pitchFamily="18" charset="0"/>
            </a:endParaRPr>
          </a:p>
          <a:p>
            <a:endParaRPr lang="en-US" sz="1200" b="1" dirty="0">
              <a:latin typeface="Calibri" pitchFamily="34" charset="0"/>
              <a:ea typeface="Calibri" pitchFamily="34" charset="0"/>
              <a:cs typeface="Times New Roman" pitchFamily="18" charset="0"/>
            </a:endParaRPr>
          </a:p>
          <a:p>
            <a:endParaRPr lang="en-US" sz="1200" b="1" dirty="0">
              <a:latin typeface="Calibri" pitchFamily="34" charset="0"/>
              <a:ea typeface="Calibri" pitchFamily="34" charset="0"/>
              <a:cs typeface="Times New Roman" pitchFamily="18" charset="0"/>
            </a:endParaRPr>
          </a:p>
          <a:p>
            <a:endParaRPr lang="en-US" sz="1200" b="1" dirty="0">
              <a:latin typeface="Calibri" pitchFamily="34" charset="0"/>
              <a:ea typeface="Calibri" pitchFamily="34" charset="0"/>
              <a:cs typeface="Times New Roman" pitchFamily="18" charset="0"/>
            </a:endParaRPr>
          </a:p>
          <a:p>
            <a:endParaRPr lang="en-US" sz="1200" b="1" dirty="0">
              <a:latin typeface="Calibri" pitchFamily="34" charset="0"/>
              <a:ea typeface="Calibri" pitchFamily="34" charset="0"/>
              <a:cs typeface="Times New Roman" pitchFamily="18" charset="0"/>
            </a:endParaRPr>
          </a:p>
          <a:p>
            <a:endParaRPr lang="en-US" sz="1200" b="1" dirty="0">
              <a:latin typeface="Calibri" pitchFamily="34" charset="0"/>
              <a:ea typeface="Calibri" pitchFamily="34" charset="0"/>
              <a:cs typeface="Times New Roman" pitchFamily="18" charset="0"/>
            </a:endParaRPr>
          </a:p>
          <a:p>
            <a:endParaRPr lang="en-US" sz="1200" b="1" dirty="0">
              <a:latin typeface="Calibri" pitchFamily="34" charset="0"/>
              <a:ea typeface="Calibri" pitchFamily="34" charset="0"/>
              <a:cs typeface="Times New Roman" pitchFamily="18" charset="0"/>
            </a:endParaRPr>
          </a:p>
          <a:p>
            <a:endParaRPr lang="en-US" sz="1200" b="1" dirty="0">
              <a:latin typeface="Calibri" pitchFamily="34" charset="0"/>
              <a:ea typeface="Calibri" pitchFamily="34" charset="0"/>
              <a:cs typeface="Times New Roman" pitchFamily="18" charset="0"/>
            </a:endParaRPr>
          </a:p>
          <a:p>
            <a:endParaRPr lang="en-US" sz="1200" b="1" dirty="0">
              <a:latin typeface="Calibri" pitchFamily="34" charset="0"/>
              <a:ea typeface="Calibri" pitchFamily="34" charset="0"/>
              <a:cs typeface="Times New Roman" pitchFamily="18" charset="0"/>
            </a:endParaRPr>
          </a:p>
          <a:p>
            <a:endParaRPr lang="en-US" sz="1200" b="1" dirty="0">
              <a:latin typeface="Calibri" pitchFamily="34" charset="0"/>
              <a:ea typeface="Calibri" pitchFamily="34" charset="0"/>
              <a:cs typeface="Times New Roman" pitchFamily="18" charset="0"/>
            </a:endParaRPr>
          </a:p>
          <a:p>
            <a:endParaRPr lang="en-US" sz="1200" b="1" dirty="0">
              <a:latin typeface="Calibri" pitchFamily="34" charset="0"/>
              <a:ea typeface="Calibri" pitchFamily="34" charset="0"/>
              <a:cs typeface="Times New Roman" pitchFamily="18" charset="0"/>
            </a:endParaRPr>
          </a:p>
          <a:p>
            <a:endParaRPr lang="en-US" sz="1200" b="1" dirty="0">
              <a:latin typeface="Calibri" pitchFamily="34" charset="0"/>
              <a:ea typeface="Calibri" pitchFamily="34" charset="0"/>
              <a:cs typeface="Times New Roman" pitchFamily="18" charset="0"/>
            </a:endParaRPr>
          </a:p>
          <a:p>
            <a:r>
              <a:rPr lang="en-US" b="1" dirty="0">
                <a:latin typeface="Calibri" pitchFamily="34" charset="0"/>
                <a:ea typeface="Calibri" pitchFamily="34" charset="0"/>
                <a:cs typeface="Times New Roman" pitchFamily="18" charset="0"/>
              </a:rPr>
              <a:t>Materials needed: </a:t>
            </a:r>
            <a:r>
              <a:rPr lang="en-US" i="1" dirty="0">
                <a:latin typeface="Calibri" pitchFamily="34" charset="0"/>
                <a:ea typeface="Calibri" pitchFamily="34" charset="0"/>
                <a:cs typeface="Times New Roman" pitchFamily="18" charset="0"/>
              </a:rPr>
              <a:t>10 note cards (4 x 6). Number note cards lightly in pencil – marks to be erased before cards are distributed to students. Questions are written/typed on the front – answers on the back.</a:t>
            </a:r>
            <a:endParaRPr lang="en-US" dirty="0">
              <a:ea typeface="Calibri" pitchFamily="34" charset="0"/>
              <a:cs typeface="Times New Roman" pitchFamily="18" charset="0"/>
            </a:endParaRPr>
          </a:p>
          <a:p>
            <a:pPr eaLnBrk="0" hangingPunct="0"/>
            <a:r>
              <a:rPr lang="es-MX" b="1" dirty="0" err="1">
                <a:latin typeface="Calibri" pitchFamily="34" charset="0"/>
                <a:ea typeface="Calibri" pitchFamily="34" charset="0"/>
                <a:cs typeface="Times New Roman" pitchFamily="18" charset="0"/>
              </a:rPr>
              <a:t>Card</a:t>
            </a:r>
            <a:r>
              <a:rPr lang="es-MX" b="1" dirty="0">
                <a:latin typeface="Calibri" pitchFamily="34" charset="0"/>
                <a:ea typeface="Calibri" pitchFamily="34" charset="0"/>
                <a:cs typeface="Times New Roman" pitchFamily="18" charset="0"/>
              </a:rPr>
              <a:t> 1.  </a:t>
            </a:r>
            <a:r>
              <a:rPr lang="es-MX" dirty="0">
                <a:latin typeface="Calibri" pitchFamily="34" charset="0"/>
                <a:ea typeface="Calibri" pitchFamily="34" charset="0"/>
                <a:cs typeface="Times New Roman" pitchFamily="18" charset="0"/>
              </a:rPr>
              <a:t>¿Adónde fueron un día la princesa india y su criada?</a:t>
            </a:r>
            <a:endParaRPr lang="en-US" dirty="0">
              <a:ea typeface="Calibri" pitchFamily="34" charset="0"/>
              <a:cs typeface="Times New Roman" pitchFamily="18" charset="0"/>
            </a:endParaRPr>
          </a:p>
          <a:p>
            <a:pPr eaLnBrk="0" hangingPunct="0"/>
            <a:r>
              <a:rPr lang="es-MX" dirty="0">
                <a:latin typeface="Calibri" pitchFamily="34" charset="0"/>
                <a:ea typeface="Calibri" pitchFamily="34" charset="0"/>
                <a:cs typeface="Times New Roman" pitchFamily="18" charset="0"/>
              </a:rPr>
              <a:t>		</a:t>
            </a:r>
            <a:r>
              <a:rPr lang="es-MX" i="1" dirty="0">
                <a:latin typeface="Calibri" pitchFamily="34" charset="0"/>
                <a:ea typeface="Calibri" pitchFamily="34" charset="0"/>
                <a:cs typeface="Times New Roman" pitchFamily="18" charset="0"/>
              </a:rPr>
              <a:t>…”china poblana”</a:t>
            </a:r>
            <a:endParaRPr lang="en-US" dirty="0">
              <a:ea typeface="Calibri" pitchFamily="34" charset="0"/>
              <a:cs typeface="Times New Roman" pitchFamily="18" charset="0"/>
            </a:endParaRPr>
          </a:p>
          <a:p>
            <a:pPr eaLnBrk="0" hangingPunct="0"/>
            <a:r>
              <a:rPr lang="es-MX" b="1" dirty="0" err="1">
                <a:latin typeface="Calibri" pitchFamily="34" charset="0"/>
                <a:ea typeface="Calibri" pitchFamily="34" charset="0"/>
                <a:cs typeface="Times New Roman" pitchFamily="18" charset="0"/>
              </a:rPr>
              <a:t>Card</a:t>
            </a:r>
            <a:r>
              <a:rPr lang="es-MX" b="1" dirty="0">
                <a:latin typeface="Calibri" pitchFamily="34" charset="0"/>
                <a:ea typeface="Calibri" pitchFamily="34" charset="0"/>
                <a:cs typeface="Times New Roman" pitchFamily="18" charset="0"/>
              </a:rPr>
              <a:t> 2.</a:t>
            </a:r>
            <a:r>
              <a:rPr lang="es-MX" dirty="0">
                <a:latin typeface="Calibri" pitchFamily="34" charset="0"/>
                <a:ea typeface="Calibri" pitchFamily="34" charset="0"/>
                <a:cs typeface="Times New Roman" pitchFamily="18" charset="0"/>
              </a:rPr>
              <a:t>   ¿Quiénes raptaron a la princesa?</a:t>
            </a:r>
            <a:endParaRPr lang="en-US" dirty="0">
              <a:ea typeface="Calibri" pitchFamily="34" charset="0"/>
            </a:endParaRPr>
          </a:p>
          <a:p>
            <a:pPr eaLnBrk="0" hangingPunct="0"/>
            <a:r>
              <a:rPr lang="es-MX" dirty="0">
                <a:latin typeface="Calibri" pitchFamily="34" charset="0"/>
                <a:ea typeface="Calibri" pitchFamily="34" charset="0"/>
              </a:rPr>
              <a:t>		…</a:t>
            </a:r>
            <a:r>
              <a:rPr lang="es-MX" i="1" dirty="0">
                <a:latin typeface="Calibri" pitchFamily="34" charset="0"/>
                <a:ea typeface="Calibri" pitchFamily="34" charset="0"/>
              </a:rPr>
              <a:t>al puerto para ver los barcos grandes</a:t>
            </a:r>
            <a:endParaRPr lang="en-US" dirty="0">
              <a:ea typeface="Calibri" pitchFamily="34" charset="0"/>
            </a:endParaRPr>
          </a:p>
          <a:p>
            <a:pPr eaLnBrk="0" hangingPunct="0"/>
            <a:r>
              <a:rPr lang="es-MX" b="1" dirty="0" err="1">
                <a:latin typeface="Calibri" pitchFamily="34" charset="0"/>
                <a:ea typeface="Calibri" pitchFamily="34" charset="0"/>
              </a:rPr>
              <a:t>Card</a:t>
            </a:r>
            <a:r>
              <a:rPr lang="es-MX" b="1" dirty="0">
                <a:latin typeface="Calibri" pitchFamily="34" charset="0"/>
                <a:ea typeface="Calibri" pitchFamily="34" charset="0"/>
              </a:rPr>
              <a:t> 3.</a:t>
            </a:r>
            <a:r>
              <a:rPr lang="es-MX" dirty="0">
                <a:latin typeface="Calibri" pitchFamily="34" charset="0"/>
                <a:ea typeface="Calibri" pitchFamily="34" charset="0"/>
              </a:rPr>
              <a:t>   ¿Qué querían hacer los piratas con la princesa?</a:t>
            </a:r>
            <a:endParaRPr lang="en-US" dirty="0">
              <a:ea typeface="Calibri" pitchFamily="34" charset="0"/>
            </a:endParaRPr>
          </a:p>
          <a:p>
            <a:pPr eaLnBrk="0" hangingPunct="0"/>
            <a:r>
              <a:rPr lang="es-MX" dirty="0">
                <a:latin typeface="Calibri" pitchFamily="34" charset="0"/>
                <a:ea typeface="Calibri" pitchFamily="34" charset="0"/>
              </a:rPr>
              <a:t>		…</a:t>
            </a:r>
            <a:r>
              <a:rPr lang="es-MX" i="1" dirty="0">
                <a:latin typeface="Calibri" pitchFamily="34" charset="0"/>
                <a:ea typeface="Calibri" pitchFamily="34" charset="0"/>
              </a:rPr>
              <a:t>los piratas chinos</a:t>
            </a:r>
            <a:endParaRPr lang="en-US" dirty="0">
              <a:ea typeface="Calibri" pitchFamily="34" charset="0"/>
            </a:endParaRPr>
          </a:p>
          <a:p>
            <a:pPr eaLnBrk="0" hangingPunct="0"/>
            <a:r>
              <a:rPr lang="es-MX" b="1" dirty="0" err="1">
                <a:latin typeface="Calibri" pitchFamily="34" charset="0"/>
                <a:ea typeface="Calibri" pitchFamily="34" charset="0"/>
              </a:rPr>
              <a:t>Card</a:t>
            </a:r>
            <a:r>
              <a:rPr lang="es-MX" b="1" dirty="0">
                <a:latin typeface="Calibri" pitchFamily="34" charset="0"/>
                <a:ea typeface="Calibri" pitchFamily="34" charset="0"/>
              </a:rPr>
              <a:t> 4</a:t>
            </a:r>
            <a:r>
              <a:rPr lang="es-MX" dirty="0">
                <a:latin typeface="Calibri" pitchFamily="34" charset="0"/>
                <a:ea typeface="Calibri" pitchFamily="34" charset="0"/>
              </a:rPr>
              <a:t>.  ¿Quién compró a la princesa en Manila?</a:t>
            </a:r>
            <a:endParaRPr lang="en-US" dirty="0">
              <a:ea typeface="Calibri" pitchFamily="34" charset="0"/>
            </a:endParaRPr>
          </a:p>
          <a:p>
            <a:pPr eaLnBrk="0" hangingPunct="0"/>
            <a:r>
              <a:rPr lang="es-MX" dirty="0">
                <a:latin typeface="Calibri" pitchFamily="34" charset="0"/>
                <a:ea typeface="Calibri" pitchFamily="34" charset="0"/>
              </a:rPr>
              <a:t>		</a:t>
            </a:r>
            <a:r>
              <a:rPr lang="es-MX" i="1" dirty="0">
                <a:latin typeface="Calibri" pitchFamily="34" charset="0"/>
                <a:ea typeface="Calibri" pitchFamily="34" charset="0"/>
              </a:rPr>
              <a:t>…venderla en Manila</a:t>
            </a:r>
            <a:endParaRPr lang="en-US" dirty="0">
              <a:ea typeface="Calibri" pitchFamily="34" charset="0"/>
            </a:endParaRPr>
          </a:p>
          <a:p>
            <a:pPr eaLnBrk="0" hangingPunct="0"/>
            <a:r>
              <a:rPr lang="es-MX" b="1" dirty="0" err="1">
                <a:latin typeface="Calibri" pitchFamily="34" charset="0"/>
                <a:ea typeface="Calibri" pitchFamily="34" charset="0"/>
              </a:rPr>
              <a:t>Card</a:t>
            </a:r>
            <a:r>
              <a:rPr lang="es-MX" b="1" dirty="0">
                <a:latin typeface="Calibri" pitchFamily="34" charset="0"/>
                <a:ea typeface="Calibri" pitchFamily="34" charset="0"/>
              </a:rPr>
              <a:t> 5</a:t>
            </a:r>
            <a:r>
              <a:rPr lang="es-MX" dirty="0">
                <a:latin typeface="Calibri" pitchFamily="34" charset="0"/>
                <a:ea typeface="Calibri" pitchFamily="34" charset="0"/>
              </a:rPr>
              <a:t>.  ¿Adónde iba el barco del capitán español?</a:t>
            </a:r>
            <a:endParaRPr lang="en-US" dirty="0">
              <a:ea typeface="Calibri" pitchFamily="34" charset="0"/>
            </a:endParaRPr>
          </a:p>
          <a:p>
            <a:pPr eaLnBrk="0" hangingPunct="0"/>
            <a:r>
              <a:rPr lang="es-MX" dirty="0">
                <a:latin typeface="Calibri" pitchFamily="34" charset="0"/>
                <a:ea typeface="Calibri" pitchFamily="34" charset="0"/>
              </a:rPr>
              <a:t>		…</a:t>
            </a:r>
            <a:r>
              <a:rPr lang="es-MX" i="1" dirty="0">
                <a:latin typeface="Calibri" pitchFamily="34" charset="0"/>
                <a:ea typeface="Calibri" pitchFamily="34" charset="0"/>
              </a:rPr>
              <a:t>un capitán español</a:t>
            </a:r>
            <a:endParaRPr lang="en-US" dirty="0">
              <a:ea typeface="Calibri" pitchFamily="34" charset="0"/>
            </a:endParaRPr>
          </a:p>
          <a:p>
            <a:pPr eaLnBrk="0" hangingPunct="0"/>
            <a:r>
              <a:rPr lang="es-MX" b="1" dirty="0" err="1">
                <a:latin typeface="Calibri" pitchFamily="34" charset="0"/>
                <a:ea typeface="Calibri" pitchFamily="34" charset="0"/>
              </a:rPr>
              <a:t>Card</a:t>
            </a:r>
            <a:r>
              <a:rPr lang="es-MX" b="1" dirty="0">
                <a:latin typeface="Calibri" pitchFamily="34" charset="0"/>
                <a:ea typeface="Calibri" pitchFamily="34" charset="0"/>
              </a:rPr>
              <a:t> 6</a:t>
            </a:r>
            <a:r>
              <a:rPr lang="es-MX" dirty="0">
                <a:latin typeface="Calibri" pitchFamily="34" charset="0"/>
                <a:ea typeface="Calibri" pitchFamily="34" charset="0"/>
              </a:rPr>
              <a:t>.  ¿En qué día compró el capitán español a la princesa?</a:t>
            </a:r>
            <a:endParaRPr lang="en-US" dirty="0">
              <a:ea typeface="Calibri" pitchFamily="34" charset="0"/>
            </a:endParaRPr>
          </a:p>
          <a:p>
            <a:pPr eaLnBrk="0" hangingPunct="0"/>
            <a:r>
              <a:rPr lang="es-MX" dirty="0">
                <a:latin typeface="Calibri" pitchFamily="34" charset="0"/>
                <a:ea typeface="Calibri" pitchFamily="34" charset="0"/>
              </a:rPr>
              <a:t>		</a:t>
            </a:r>
            <a:r>
              <a:rPr lang="es-MX" i="1" dirty="0">
                <a:latin typeface="Calibri" pitchFamily="34" charset="0"/>
                <a:ea typeface="Calibri" pitchFamily="34" charset="0"/>
              </a:rPr>
              <a:t>…a Acapulco</a:t>
            </a:r>
            <a:endParaRPr lang="en-US" dirty="0">
              <a:ea typeface="Calibri" pitchFamily="34" charset="0"/>
            </a:endParaRPr>
          </a:p>
          <a:p>
            <a:pPr eaLnBrk="0" hangingPunct="0"/>
            <a:r>
              <a:rPr lang="es-MX" b="1" dirty="0" err="1">
                <a:latin typeface="Calibri" pitchFamily="34" charset="0"/>
                <a:ea typeface="Calibri" pitchFamily="34" charset="0"/>
              </a:rPr>
              <a:t>Card</a:t>
            </a:r>
            <a:r>
              <a:rPr lang="es-MX" b="1" dirty="0">
                <a:latin typeface="Calibri" pitchFamily="34" charset="0"/>
                <a:ea typeface="Calibri" pitchFamily="34" charset="0"/>
              </a:rPr>
              <a:t> 7.</a:t>
            </a:r>
            <a:r>
              <a:rPr lang="es-MX" dirty="0">
                <a:latin typeface="Calibri" pitchFamily="34" charset="0"/>
                <a:ea typeface="Calibri" pitchFamily="34" charset="0"/>
              </a:rPr>
              <a:t>  ¿Quién compró a la princesa en Acapulco?</a:t>
            </a:r>
            <a:endParaRPr lang="en-US" dirty="0">
              <a:ea typeface="Calibri" pitchFamily="34" charset="0"/>
            </a:endParaRPr>
          </a:p>
          <a:p>
            <a:pPr eaLnBrk="0" hangingPunct="0"/>
            <a:r>
              <a:rPr lang="es-MX" dirty="0">
                <a:latin typeface="Calibri" pitchFamily="34" charset="0"/>
                <a:ea typeface="Calibri" pitchFamily="34" charset="0"/>
              </a:rPr>
              <a:t>		…</a:t>
            </a:r>
            <a:r>
              <a:rPr lang="es-MX" i="1" dirty="0">
                <a:latin typeface="Calibri" pitchFamily="34" charset="0"/>
                <a:ea typeface="Calibri" pitchFamily="34" charset="0"/>
              </a:rPr>
              <a:t>el día de Santa Catalina</a:t>
            </a:r>
            <a:endParaRPr lang="en-US" dirty="0">
              <a:ea typeface="Calibri" pitchFamily="34" charset="0"/>
            </a:endParaRPr>
          </a:p>
          <a:p>
            <a:pPr eaLnBrk="0" hangingPunct="0"/>
            <a:r>
              <a:rPr lang="es-MX" b="1" dirty="0" err="1">
                <a:latin typeface="Calibri" pitchFamily="34" charset="0"/>
                <a:ea typeface="Calibri" pitchFamily="34" charset="0"/>
              </a:rPr>
              <a:t>Card</a:t>
            </a:r>
            <a:r>
              <a:rPr lang="es-MX" b="1" dirty="0">
                <a:latin typeface="Calibri" pitchFamily="34" charset="0"/>
                <a:ea typeface="Calibri" pitchFamily="34" charset="0"/>
              </a:rPr>
              <a:t> 8.</a:t>
            </a:r>
            <a:r>
              <a:rPr lang="es-MX" dirty="0">
                <a:latin typeface="Calibri" pitchFamily="34" charset="0"/>
                <a:ea typeface="Calibri" pitchFamily="34" charset="0"/>
              </a:rPr>
              <a:t>  ¿Quién amó a la princesa?</a:t>
            </a:r>
            <a:endParaRPr lang="en-US" dirty="0">
              <a:ea typeface="Calibri" pitchFamily="34" charset="0"/>
            </a:endParaRPr>
          </a:p>
          <a:p>
            <a:pPr eaLnBrk="0" hangingPunct="0"/>
            <a:r>
              <a:rPr lang="es-MX" dirty="0">
                <a:latin typeface="Calibri" pitchFamily="34" charset="0"/>
                <a:ea typeface="Calibri" pitchFamily="34" charset="0"/>
              </a:rPr>
              <a:t>		</a:t>
            </a:r>
            <a:r>
              <a:rPr lang="es-MX" i="1" dirty="0">
                <a:latin typeface="Calibri" pitchFamily="34" charset="0"/>
                <a:ea typeface="Calibri" pitchFamily="34" charset="0"/>
              </a:rPr>
              <a:t>…un comerciante de Puebla</a:t>
            </a:r>
            <a:endParaRPr lang="en-US" dirty="0">
              <a:ea typeface="Calibri" pitchFamily="34" charset="0"/>
            </a:endParaRPr>
          </a:p>
          <a:p>
            <a:pPr eaLnBrk="0" hangingPunct="0"/>
            <a:r>
              <a:rPr lang="es-MX" b="1" dirty="0" err="1">
                <a:latin typeface="Calibri" pitchFamily="34" charset="0"/>
                <a:ea typeface="Calibri" pitchFamily="34" charset="0"/>
              </a:rPr>
              <a:t>Card</a:t>
            </a:r>
            <a:r>
              <a:rPr lang="es-MX" b="1" dirty="0">
                <a:latin typeface="Calibri" pitchFamily="34" charset="0"/>
                <a:ea typeface="Calibri" pitchFamily="34" charset="0"/>
              </a:rPr>
              <a:t> 9</a:t>
            </a:r>
            <a:r>
              <a:rPr lang="es-MX" dirty="0">
                <a:latin typeface="Calibri" pitchFamily="34" charset="0"/>
                <a:ea typeface="Calibri" pitchFamily="34" charset="0"/>
              </a:rPr>
              <a:t>.  ¿Qué le gustaba a la princesa siempre  llevar?</a:t>
            </a:r>
            <a:endParaRPr lang="en-US" dirty="0">
              <a:ea typeface="Calibri" pitchFamily="34" charset="0"/>
            </a:endParaRPr>
          </a:p>
          <a:p>
            <a:pPr eaLnBrk="0" hangingPunct="0"/>
            <a:r>
              <a:rPr lang="es-MX" dirty="0">
                <a:latin typeface="Calibri" pitchFamily="34" charset="0"/>
                <a:ea typeface="Calibri" pitchFamily="34" charset="0"/>
              </a:rPr>
              <a:t>		</a:t>
            </a:r>
            <a:r>
              <a:rPr lang="es-MX" i="1" dirty="0">
                <a:latin typeface="Calibri" pitchFamily="34" charset="0"/>
                <a:ea typeface="Calibri" pitchFamily="34" charset="0"/>
              </a:rPr>
              <a:t>…toda la gente de Puebla</a:t>
            </a:r>
            <a:endParaRPr lang="en-US" dirty="0">
              <a:ea typeface="Calibri" pitchFamily="34" charset="0"/>
            </a:endParaRPr>
          </a:p>
          <a:p>
            <a:pPr eaLnBrk="0" hangingPunct="0"/>
            <a:r>
              <a:rPr lang="es-MX" b="1" dirty="0" err="1">
                <a:latin typeface="Calibri" pitchFamily="34" charset="0"/>
                <a:ea typeface="Calibri" pitchFamily="34" charset="0"/>
              </a:rPr>
              <a:t>Card</a:t>
            </a:r>
            <a:r>
              <a:rPr lang="es-MX" b="1" dirty="0">
                <a:latin typeface="Calibri" pitchFamily="34" charset="0"/>
                <a:ea typeface="Calibri" pitchFamily="34" charset="0"/>
              </a:rPr>
              <a:t> 10</a:t>
            </a:r>
            <a:r>
              <a:rPr lang="es-MX" dirty="0">
                <a:latin typeface="Calibri" pitchFamily="34" charset="0"/>
                <a:ea typeface="Calibri" pitchFamily="34" charset="0"/>
              </a:rPr>
              <a:t>. ¿Cual es el nombre del vestido que llevan las mexicanas para bailar el jarabe tapatío y cantar música ranchera?</a:t>
            </a:r>
            <a:endParaRPr lang="en-US" dirty="0">
              <a:ea typeface="Calibri" pitchFamily="34" charset="0"/>
            </a:endParaRPr>
          </a:p>
          <a:p>
            <a:pPr eaLnBrk="0" hangingPunct="0"/>
            <a:r>
              <a:rPr lang="es-MX" dirty="0">
                <a:latin typeface="Calibri" pitchFamily="34" charset="0"/>
                <a:ea typeface="Calibri" pitchFamily="34" charset="0"/>
              </a:rPr>
              <a:t>		</a:t>
            </a:r>
            <a:r>
              <a:rPr lang="es-MX" i="1" dirty="0">
                <a:latin typeface="Calibri" pitchFamily="34" charset="0"/>
                <a:ea typeface="Calibri" pitchFamily="34" charset="0"/>
              </a:rPr>
              <a:t>…la ropa bonita y las joyas elegantes</a:t>
            </a:r>
            <a:endParaRPr lang="es-MX" dirty="0">
              <a:ea typeface="Calibri" pitchFamily="34" charset="0"/>
            </a:endParaRPr>
          </a:p>
        </p:txBody>
      </p:sp>
      <p:pic>
        <p:nvPicPr>
          <p:cNvPr id="3" name="Picture 11" descr="C:\Documents and Settings\Gail\Local Settings\Temporary Internet Files\Content.IE5\1I53PBJJ\MCj02854660000[1].wmf"/>
          <p:cNvPicPr>
            <a:picLocks noChangeAspect="1" noChangeArrowheads="1"/>
          </p:cNvPicPr>
          <p:nvPr/>
        </p:nvPicPr>
        <p:blipFill>
          <a:blip r:embed="rId2" cstate="print"/>
          <a:srcRect/>
          <a:stretch>
            <a:fillRect/>
          </a:stretch>
        </p:blipFill>
        <p:spPr bwMode="auto">
          <a:xfrm>
            <a:off x="5943600" y="2133600"/>
            <a:ext cx="2248977" cy="224668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3"/>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13" presetClass="entr" presetSubtype="16"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plus(in)">
                                      <p:cBhvr>
                                        <p:cTn id="11"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1" fontAlgn="auto" hangingPunct="1">
              <a:spcAft>
                <a:spcPts val="0"/>
              </a:spcAft>
              <a:defRPr/>
            </a:pPr>
            <a:r>
              <a:rPr lang="en-US" sz="2400" b="1" smtClean="0"/>
              <a:t>Notes for the teacher </a:t>
            </a:r>
            <a:br>
              <a:rPr lang="en-US" sz="2400" b="1" smtClean="0"/>
            </a:br>
            <a:r>
              <a:rPr lang="en-US" sz="2200" smtClean="0"/>
              <a:t>ACTFL READING PROFICIENCY GUIDELINES</a:t>
            </a:r>
            <a:r>
              <a:rPr lang="en-US" smtClean="0"/>
              <a:t/>
            </a:r>
            <a:br>
              <a:rPr lang="en-US" smtClean="0"/>
            </a:br>
            <a:endParaRPr lang="en-US" dirty="0"/>
          </a:p>
        </p:txBody>
      </p:sp>
      <p:sp>
        <p:nvSpPr>
          <p:cNvPr id="3" name="Content Placeholder 2"/>
          <p:cNvSpPr>
            <a:spLocks noGrp="1"/>
          </p:cNvSpPr>
          <p:nvPr>
            <p:ph idx="1"/>
          </p:nvPr>
        </p:nvSpPr>
        <p:spPr>
          <a:xfrm>
            <a:off x="457200" y="1219200"/>
            <a:ext cx="8229600" cy="5638800"/>
          </a:xfrm>
        </p:spPr>
        <p:txBody>
          <a:bodyPr>
            <a:normAutofit fontScale="70000" lnSpcReduction="20000"/>
          </a:bodyPr>
          <a:lstStyle/>
          <a:p>
            <a:pPr marL="274320" indent="-274320" eaLnBrk="1" fontAlgn="auto" hangingPunct="1">
              <a:spcAft>
                <a:spcPts val="0"/>
              </a:spcAft>
              <a:buClr>
                <a:schemeClr val="accent3"/>
              </a:buClr>
              <a:buFont typeface="Wingdings 2"/>
              <a:buNone/>
              <a:defRPr/>
            </a:pPr>
            <a:endParaRPr lang="en-US" sz="3100" u="sng" dirty="0" smtClean="0"/>
          </a:p>
          <a:p>
            <a:pPr marL="274320" indent="-274320" eaLnBrk="1" fontAlgn="auto" hangingPunct="1">
              <a:spcAft>
                <a:spcPts val="0"/>
              </a:spcAft>
              <a:buClr>
                <a:schemeClr val="accent3"/>
              </a:buClr>
              <a:buFont typeface="Wingdings 2"/>
              <a:buNone/>
              <a:defRPr/>
            </a:pPr>
            <a:r>
              <a:rPr lang="en-US" sz="3100" u="sng" dirty="0" smtClean="0"/>
              <a:t>V. After Reading (Beyond)</a:t>
            </a:r>
            <a:endParaRPr lang="en-US" i="1" dirty="0" smtClean="0"/>
          </a:p>
          <a:p>
            <a:pPr marL="274320" indent="-274320" eaLnBrk="1" fontAlgn="auto" hangingPunct="1">
              <a:spcAft>
                <a:spcPts val="0"/>
              </a:spcAft>
              <a:buClr>
                <a:schemeClr val="accent3"/>
              </a:buClr>
              <a:buFont typeface="Wingdings 2"/>
              <a:buChar char=""/>
              <a:defRPr/>
            </a:pPr>
            <a:endParaRPr lang="en-US" b="1" dirty="0" smtClean="0"/>
          </a:p>
          <a:p>
            <a:pPr marL="274320" indent="-274320" eaLnBrk="1" fontAlgn="auto" hangingPunct="1">
              <a:spcAft>
                <a:spcPts val="0"/>
              </a:spcAft>
              <a:buClr>
                <a:schemeClr val="accent3"/>
              </a:buClr>
              <a:buFont typeface="Wingdings 2"/>
              <a:buChar char=""/>
              <a:defRPr/>
            </a:pPr>
            <a:r>
              <a:rPr lang="en-US" b="1" dirty="0" smtClean="0"/>
              <a:t>Birthdays and Saints Days: </a:t>
            </a:r>
            <a:r>
              <a:rPr lang="en-US" i="1" dirty="0" smtClean="0"/>
              <a:t>Read the paragraph and study the calendar.</a:t>
            </a:r>
          </a:p>
          <a:p>
            <a:pPr marL="274320" indent="-274320" eaLnBrk="1" fontAlgn="auto" hangingPunct="1">
              <a:spcAft>
                <a:spcPts val="0"/>
              </a:spcAft>
              <a:buClr>
                <a:schemeClr val="accent3"/>
              </a:buClr>
              <a:buFont typeface="Wingdings 2"/>
              <a:buChar char=""/>
              <a:defRPr/>
            </a:pPr>
            <a:r>
              <a:rPr lang="en-US" b="1" dirty="0" smtClean="0"/>
              <a:t>Activities: </a:t>
            </a:r>
            <a:r>
              <a:rPr lang="en-US" i="1" dirty="0" smtClean="0"/>
              <a:t>Students may choose two or more according to teacher rubric</a:t>
            </a:r>
            <a:endParaRPr lang="en-US" dirty="0" smtClean="0"/>
          </a:p>
          <a:p>
            <a:pPr marL="514350" indent="-514350" eaLnBrk="1" fontAlgn="auto" hangingPunct="1">
              <a:spcAft>
                <a:spcPts val="0"/>
              </a:spcAft>
              <a:buClr>
                <a:schemeClr val="accent3"/>
              </a:buClr>
              <a:buFont typeface="+mj-lt"/>
              <a:buAutoNum type="arabicPeriod"/>
              <a:defRPr/>
            </a:pPr>
            <a:r>
              <a:rPr lang="en-US" b="1" dirty="0" smtClean="0"/>
              <a:t>Let’s Talk</a:t>
            </a:r>
            <a:r>
              <a:rPr lang="en-US" dirty="0" smtClean="0"/>
              <a:t>  and </a:t>
            </a:r>
            <a:r>
              <a:rPr lang="en-US" b="1" dirty="0" smtClean="0"/>
              <a:t>Let’s Answer:</a:t>
            </a:r>
            <a:r>
              <a:rPr lang="en-US" dirty="0" smtClean="0"/>
              <a:t> </a:t>
            </a:r>
            <a:r>
              <a:rPr lang="en-US" i="1" dirty="0" smtClean="0"/>
              <a:t>Have a conversation with your partner- follow the model; then answer questions  1-3.</a:t>
            </a:r>
          </a:p>
          <a:p>
            <a:pPr marL="514350" indent="-514350" eaLnBrk="1" fontAlgn="auto" hangingPunct="1">
              <a:spcAft>
                <a:spcPts val="0"/>
              </a:spcAft>
              <a:buClr>
                <a:schemeClr val="accent3"/>
              </a:buClr>
              <a:buFont typeface="+mj-lt"/>
              <a:buAutoNum type="arabicPeriod"/>
              <a:defRPr/>
            </a:pPr>
            <a:r>
              <a:rPr lang="en-US" b="1" dirty="0" smtClean="0"/>
              <a:t>Let’s Write:</a:t>
            </a:r>
            <a:r>
              <a:rPr lang="en-US" dirty="0" smtClean="0"/>
              <a:t> </a:t>
            </a:r>
            <a:r>
              <a:rPr lang="en-US" i="1" dirty="0" smtClean="0"/>
              <a:t>Design an invitation to Catalina’s birthday party. Include Who? What? When? Where? Why? </a:t>
            </a:r>
          </a:p>
          <a:p>
            <a:pPr marL="514350" indent="-514350" eaLnBrk="1" fontAlgn="auto" hangingPunct="1">
              <a:spcAft>
                <a:spcPts val="0"/>
              </a:spcAft>
              <a:buClr>
                <a:schemeClr val="accent3"/>
              </a:buClr>
              <a:buFont typeface="+mj-lt"/>
              <a:buAutoNum type="arabicPeriod"/>
              <a:defRPr/>
            </a:pPr>
            <a:r>
              <a:rPr lang="en-US" b="1" dirty="0" smtClean="0"/>
              <a:t>Let’s Sing:</a:t>
            </a:r>
            <a:r>
              <a:rPr lang="en-US" dirty="0" smtClean="0"/>
              <a:t> </a:t>
            </a:r>
            <a:r>
              <a:rPr lang="en-US" i="1" dirty="0" smtClean="0"/>
              <a:t>Learn “Las Mañanitas” and perform for/teach to the class.</a:t>
            </a:r>
          </a:p>
          <a:p>
            <a:pPr marL="514350" indent="-514350" eaLnBrk="1" fontAlgn="auto" hangingPunct="1">
              <a:spcAft>
                <a:spcPts val="0"/>
              </a:spcAft>
              <a:buClr>
                <a:schemeClr val="accent3"/>
              </a:buClr>
              <a:buFont typeface="+mj-lt"/>
              <a:buAutoNum type="arabicPeriod"/>
              <a:defRPr/>
            </a:pPr>
            <a:r>
              <a:rPr lang="en-US" b="1" dirty="0" smtClean="0"/>
              <a:t>Let’s Dance</a:t>
            </a:r>
            <a:r>
              <a:rPr lang="en-US" i="1" dirty="0" smtClean="0"/>
              <a:t>: Learn to dance “El Jarabe Tapatio” and perform for/teach to the class.</a:t>
            </a:r>
          </a:p>
          <a:p>
            <a:pPr marL="514350" indent="-514350" eaLnBrk="1" fontAlgn="auto" hangingPunct="1">
              <a:spcAft>
                <a:spcPts val="0"/>
              </a:spcAft>
              <a:buClr>
                <a:schemeClr val="accent3"/>
              </a:buClr>
              <a:buFont typeface="+mj-lt"/>
              <a:buAutoNum type="arabicPeriod"/>
              <a:defRPr/>
            </a:pPr>
            <a:r>
              <a:rPr lang="en-US" b="1" dirty="0" smtClean="0"/>
              <a:t>Let’s Color</a:t>
            </a:r>
            <a:r>
              <a:rPr lang="en-US" dirty="0" smtClean="0"/>
              <a:t>: </a:t>
            </a:r>
            <a:r>
              <a:rPr lang="en-US" i="1" dirty="0" smtClean="0"/>
              <a:t>Follow the directions to color the drawing of “La China Poblana”.</a:t>
            </a:r>
          </a:p>
          <a:p>
            <a:pPr marL="514350" lvl="0" indent="-514350">
              <a:buFont typeface="+mj-lt"/>
              <a:buAutoNum type="arabicPeriod"/>
            </a:pPr>
            <a:r>
              <a:rPr lang="en-US" b="1" dirty="0" smtClean="0"/>
              <a:t>Let’s Draw: </a:t>
            </a:r>
            <a:r>
              <a:rPr lang="en-US" i="1" dirty="0" smtClean="0"/>
              <a:t>Draw a scene from the story. Be creative. Below the drawing, write a description of the scene.</a:t>
            </a:r>
            <a:r>
              <a:rPr lang="en-US" b="1" dirty="0" smtClean="0"/>
              <a:t> </a:t>
            </a:r>
          </a:p>
          <a:p>
            <a:pPr marL="514350" lvl="0" indent="-514350">
              <a:buFont typeface="+mj-lt"/>
              <a:buAutoNum type="arabicPeriod"/>
            </a:pPr>
            <a:r>
              <a:rPr lang="en-US" b="1" dirty="0" smtClean="0"/>
              <a:t>Let’s Cook:</a:t>
            </a:r>
            <a:r>
              <a:rPr lang="en-US" dirty="0" smtClean="0"/>
              <a:t> </a:t>
            </a:r>
            <a:r>
              <a:rPr lang="en-US" i="1" dirty="0" smtClean="0"/>
              <a:t>Find a recipe for “mole </a:t>
            </a:r>
            <a:r>
              <a:rPr lang="en-US" i="1" dirty="0" err="1" smtClean="0"/>
              <a:t>poblano</a:t>
            </a:r>
            <a:r>
              <a:rPr lang="en-US" i="1" dirty="0" smtClean="0"/>
              <a:t>” in a Mexican cookbook in the library or on the internet. Prepare the dish for your family. Take pictures preparing the food and of your family eating. Make a poster with your pictures and the recipe. Present your poster to the class and describe your pictures.</a:t>
            </a:r>
          </a:p>
          <a:p>
            <a:pPr>
              <a:buNone/>
            </a:pPr>
            <a:r>
              <a:rPr lang="en-US" dirty="0" smtClean="0"/>
              <a:t> </a:t>
            </a:r>
          </a:p>
          <a:p>
            <a:pPr marL="514350" indent="-514350" eaLnBrk="1" fontAlgn="auto" hangingPunct="1">
              <a:spcAft>
                <a:spcPts val="0"/>
              </a:spcAft>
              <a:buClr>
                <a:schemeClr val="accent3"/>
              </a:buClr>
              <a:buFont typeface="+mj-lt"/>
              <a:buAutoNum type="arabicPeriod"/>
              <a:defRPr/>
            </a:pPr>
            <a:endParaRPr lang="en-US" b="1" dirty="0" smtClean="0"/>
          </a:p>
          <a:p>
            <a:pPr marL="514350" indent="-514350" eaLnBrk="1" fontAlgn="auto" hangingPunct="1">
              <a:spcAft>
                <a:spcPts val="0"/>
              </a:spcAft>
              <a:buClr>
                <a:schemeClr val="accent3"/>
              </a:buClr>
              <a:buFont typeface="+mj-lt"/>
              <a:buAutoNum type="arabicPeriod"/>
              <a:defRPr/>
            </a:pPr>
            <a:endParaRPr lang="en-US" dirty="0" smtClean="0"/>
          </a:p>
          <a:p>
            <a:pPr marL="274320" indent="-274320" eaLnBrk="1" fontAlgn="auto" hangingPunct="1">
              <a:spcAft>
                <a:spcPts val="0"/>
              </a:spcAft>
              <a:buClr>
                <a:schemeClr val="accent3"/>
              </a:buClr>
              <a:buFont typeface="Wingdings 2"/>
              <a:buNone/>
              <a:defRPr/>
            </a:pPr>
            <a:endParaRPr lang="en-US" dirty="0"/>
          </a:p>
        </p:txBody>
      </p:sp>
      <p:pic>
        <p:nvPicPr>
          <p:cNvPr id="31745" name="Picture 1" descr="C:\Documents and Settings\Gail\Local Settings\Temporary Internet Files\Content.IE5\F79UYBKF\MCj04417340000[1].png"/>
          <p:cNvPicPr>
            <a:picLocks noChangeAspect="1" noChangeArrowheads="1"/>
          </p:cNvPicPr>
          <p:nvPr/>
        </p:nvPicPr>
        <p:blipFill>
          <a:blip r:embed="rId2" cstate="print"/>
          <a:srcRect/>
          <a:stretch>
            <a:fillRect/>
          </a:stretch>
        </p:blipFill>
        <p:spPr bwMode="auto">
          <a:xfrm>
            <a:off x="6477000" y="228600"/>
            <a:ext cx="2362200" cy="2133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nodeType="clickEffect">
                                  <p:stCondLst>
                                    <p:cond delay="0"/>
                                  </p:stCondLst>
                                  <p:childTnLst>
                                    <p:animClr clrSpc="rgb" dir="cw">
                                      <p:cBhvr override="childStyle">
                                        <p:cTn id="6" dur="500" fill="hold"/>
                                        <p:tgtEl>
                                          <p:spTgt spid="31745"/>
                                        </p:tgtEl>
                                        <p:attrNameLst>
                                          <p:attrName>style.color</p:attrName>
                                        </p:attrNameLst>
                                      </p:cBhvr>
                                      <p:to>
                                        <a:schemeClr val="accent2"/>
                                      </p:to>
                                    </p:animClr>
                                    <p:animClr clrSpc="rgb" dir="cw">
                                      <p:cBhvr>
                                        <p:cTn id="7" dur="500" fill="hold"/>
                                        <p:tgtEl>
                                          <p:spTgt spid="31745"/>
                                        </p:tgtEl>
                                        <p:attrNameLst>
                                          <p:attrName>fillcolor</p:attrName>
                                        </p:attrNameLst>
                                      </p:cBhvr>
                                      <p:to>
                                        <a:schemeClr val="accent2"/>
                                      </p:to>
                                    </p:animClr>
                                    <p:set>
                                      <p:cBhvr>
                                        <p:cTn id="8" dur="500" fill="hold"/>
                                        <p:tgtEl>
                                          <p:spTgt spid="31745"/>
                                        </p:tgtEl>
                                        <p:attrNameLst>
                                          <p:attrName>fill.type</p:attrName>
                                        </p:attrNameLst>
                                      </p:cBhvr>
                                      <p:to>
                                        <p:strVal val="solid"/>
                                      </p:to>
                                    </p:set>
                                    <p:set>
                                      <p:cBhvr>
                                        <p:cTn id="9" dur="500" fill="hold"/>
                                        <p:tgtEl>
                                          <p:spTgt spid="3174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9" name="Picture 5" descr="C:\Documents and Settings\Gail\Local Settings\Temporary Internet Files\Content.IE5\1I53PBJJ\MPj04444280000[1].jpg"/>
          <p:cNvPicPr>
            <a:picLocks noChangeAspect="1" noChangeArrowheads="1"/>
          </p:cNvPicPr>
          <p:nvPr/>
        </p:nvPicPr>
        <p:blipFill>
          <a:blip r:embed="rId3" cstate="print"/>
          <a:srcRect/>
          <a:stretch>
            <a:fillRect/>
          </a:stretch>
        </p:blipFill>
        <p:spPr bwMode="auto">
          <a:xfrm>
            <a:off x="6858000" y="1143000"/>
            <a:ext cx="1722120" cy="2590800"/>
          </a:xfrm>
          <a:prstGeom prst="rect">
            <a:avLst/>
          </a:prstGeom>
          <a:noFill/>
        </p:spPr>
      </p:pic>
      <p:sp>
        <p:nvSpPr>
          <p:cNvPr id="2" name="Title 1"/>
          <p:cNvSpPr>
            <a:spLocks noGrp="1"/>
          </p:cNvSpPr>
          <p:nvPr>
            <p:ph type="title"/>
          </p:nvPr>
        </p:nvSpPr>
        <p:spPr>
          <a:xfrm>
            <a:off x="457200" y="704850"/>
            <a:ext cx="8229600" cy="819150"/>
          </a:xfrm>
        </p:spPr>
        <p:txBody>
          <a:bodyPr>
            <a:normAutofit fontScale="90000"/>
          </a:bodyPr>
          <a:lstStyle/>
          <a:p>
            <a:pPr algn="ctr" eaLnBrk="1" fontAlgn="auto" hangingPunct="1">
              <a:spcAft>
                <a:spcPts val="0"/>
              </a:spcAft>
              <a:defRPr/>
            </a:pPr>
            <a:r>
              <a:rPr lang="es-MX" b="1" dirty="0" smtClean="0"/>
              <a:t>LA CHINA POBLANA</a:t>
            </a:r>
            <a:r>
              <a:rPr lang="en-US" b="1" dirty="0" smtClean="0"/>
              <a:t/>
            </a:r>
            <a:br>
              <a:rPr lang="en-US" b="1" dirty="0" smtClean="0"/>
            </a:br>
            <a:endParaRPr lang="en-US" dirty="0"/>
          </a:p>
        </p:txBody>
      </p:sp>
      <p:sp>
        <p:nvSpPr>
          <p:cNvPr id="3" name="Content Placeholder 2"/>
          <p:cNvSpPr>
            <a:spLocks noGrp="1"/>
          </p:cNvSpPr>
          <p:nvPr>
            <p:ph idx="1"/>
          </p:nvPr>
        </p:nvSpPr>
        <p:spPr>
          <a:xfrm>
            <a:off x="457200" y="914400"/>
            <a:ext cx="8229600" cy="5410200"/>
          </a:xfrm>
        </p:spPr>
        <p:txBody>
          <a:bodyPr numCol="2">
            <a:normAutofit fontScale="77500" lnSpcReduction="20000"/>
          </a:bodyPr>
          <a:lstStyle/>
          <a:p>
            <a:pPr marL="274320" indent="-274320" eaLnBrk="1" fontAlgn="auto" hangingPunct="1">
              <a:spcAft>
                <a:spcPts val="0"/>
              </a:spcAft>
              <a:buClr>
                <a:schemeClr val="accent3"/>
              </a:buClr>
              <a:buFont typeface="Wingdings 2"/>
              <a:buNone/>
              <a:defRPr/>
            </a:pPr>
            <a:r>
              <a:rPr lang="es-MX" u="sng" dirty="0" smtClean="0"/>
              <a:t>I. Antes de leer</a:t>
            </a:r>
            <a:endParaRPr lang="en-US" dirty="0" smtClean="0"/>
          </a:p>
          <a:p>
            <a:pPr marL="514350" indent="-514350" eaLnBrk="1" fontAlgn="auto" hangingPunct="1">
              <a:spcAft>
                <a:spcPts val="0"/>
              </a:spcAft>
              <a:buClr>
                <a:schemeClr val="accent3"/>
              </a:buClr>
              <a:buFont typeface="+mj-lt"/>
              <a:buAutoNum type="arabicPeriod"/>
              <a:defRPr/>
            </a:pPr>
            <a:r>
              <a:rPr lang="es-MX" dirty="0" smtClean="0"/>
              <a:t>Inventario de conocimiento</a:t>
            </a:r>
            <a:endParaRPr lang="en-US" dirty="0" smtClean="0"/>
          </a:p>
          <a:p>
            <a:pPr marL="514350" indent="-514350" eaLnBrk="1" fontAlgn="auto" hangingPunct="1">
              <a:spcAft>
                <a:spcPts val="0"/>
              </a:spcAft>
              <a:buClr>
                <a:schemeClr val="accent3"/>
              </a:buClr>
              <a:buFont typeface="+mj-lt"/>
              <a:buAutoNum type="arabicPeriod"/>
              <a:defRPr/>
            </a:pPr>
            <a:r>
              <a:rPr lang="es-MX" dirty="0" smtClean="0"/>
              <a:t>La Ruta de Seda y El Galeón de Manila</a:t>
            </a:r>
            <a:endParaRPr lang="en-US" dirty="0" smtClean="0"/>
          </a:p>
          <a:p>
            <a:pPr marL="514350" indent="-514350" eaLnBrk="1" fontAlgn="auto" hangingPunct="1">
              <a:spcAft>
                <a:spcPts val="0"/>
              </a:spcAft>
              <a:buClr>
                <a:schemeClr val="accent3"/>
              </a:buClr>
              <a:buFont typeface="+mj-lt"/>
              <a:buAutoNum type="arabicPeriod"/>
              <a:defRPr/>
            </a:pPr>
            <a:r>
              <a:rPr lang="es-MX" dirty="0" smtClean="0"/>
              <a:t>Un espíritu aventurero</a:t>
            </a:r>
            <a:endParaRPr lang="en-US" dirty="0" smtClean="0"/>
          </a:p>
          <a:p>
            <a:pPr marL="274320" indent="-274320" eaLnBrk="1" fontAlgn="auto" hangingPunct="1">
              <a:spcAft>
                <a:spcPts val="0"/>
              </a:spcAft>
              <a:buClr>
                <a:schemeClr val="accent3"/>
              </a:buClr>
              <a:buFont typeface="Wingdings 2"/>
              <a:buNone/>
              <a:defRPr/>
            </a:pPr>
            <a:endParaRPr lang="es-MX" b="1" i="1" dirty="0" smtClean="0"/>
          </a:p>
          <a:p>
            <a:pPr marL="274320" indent="-274320" eaLnBrk="1" fontAlgn="auto" hangingPunct="1">
              <a:spcAft>
                <a:spcPts val="0"/>
              </a:spcAft>
              <a:buClr>
                <a:schemeClr val="accent3"/>
              </a:buClr>
              <a:buFont typeface="Wingdings 2"/>
              <a:buNone/>
              <a:defRPr/>
            </a:pPr>
            <a:r>
              <a:rPr lang="es-MX" b="1" i="1" dirty="0" smtClean="0"/>
              <a:t>La lectura: La China Poblana</a:t>
            </a:r>
            <a:endParaRPr lang="en-US" b="1" dirty="0" smtClean="0"/>
          </a:p>
          <a:p>
            <a:pPr marL="274320" indent="-274320" eaLnBrk="1" fontAlgn="auto" hangingPunct="1">
              <a:spcAft>
                <a:spcPts val="0"/>
              </a:spcAft>
              <a:buClr>
                <a:schemeClr val="accent3"/>
              </a:buClr>
              <a:buFont typeface="Wingdings 2"/>
              <a:buNone/>
              <a:defRPr/>
            </a:pPr>
            <a:endParaRPr lang="es-MX" u="sng" dirty="0" smtClean="0"/>
          </a:p>
          <a:p>
            <a:pPr marL="274320" indent="-274320" eaLnBrk="1" fontAlgn="auto" hangingPunct="1">
              <a:spcAft>
                <a:spcPts val="0"/>
              </a:spcAft>
              <a:buClr>
                <a:schemeClr val="accent3"/>
              </a:buClr>
              <a:buFont typeface="Wingdings 2"/>
              <a:buNone/>
              <a:defRPr/>
            </a:pPr>
            <a:r>
              <a:rPr lang="es-MX" u="sng" dirty="0" smtClean="0"/>
              <a:t>II. Actividades globales</a:t>
            </a:r>
            <a:endParaRPr lang="en-US" dirty="0" smtClean="0"/>
          </a:p>
          <a:p>
            <a:pPr marL="514350" indent="-514350" eaLnBrk="1" fontAlgn="auto" hangingPunct="1">
              <a:spcAft>
                <a:spcPts val="0"/>
              </a:spcAft>
              <a:buClr>
                <a:schemeClr val="accent3"/>
              </a:buClr>
              <a:buFont typeface="+mj-lt"/>
              <a:buAutoNum type="arabicPeriod"/>
              <a:defRPr/>
            </a:pPr>
            <a:r>
              <a:rPr lang="es-MX" dirty="0" smtClean="0"/>
              <a:t>Las palabras afines</a:t>
            </a:r>
            <a:endParaRPr lang="en-US" dirty="0" smtClean="0"/>
          </a:p>
          <a:p>
            <a:pPr marL="514350" indent="-514350" eaLnBrk="1" fontAlgn="auto" hangingPunct="1">
              <a:spcAft>
                <a:spcPts val="0"/>
              </a:spcAft>
              <a:buClr>
                <a:schemeClr val="accent3"/>
              </a:buClr>
              <a:buFont typeface="+mj-lt"/>
              <a:buAutoNum type="arabicPeriod"/>
              <a:defRPr/>
            </a:pPr>
            <a:r>
              <a:rPr lang="es-MX" dirty="0" smtClean="0"/>
              <a:t>Los verbos</a:t>
            </a:r>
            <a:endParaRPr lang="en-US" dirty="0" smtClean="0"/>
          </a:p>
          <a:p>
            <a:pPr marL="514350" indent="-514350" eaLnBrk="1" fontAlgn="auto" hangingPunct="1">
              <a:spcAft>
                <a:spcPts val="0"/>
              </a:spcAft>
              <a:buClr>
                <a:schemeClr val="accent3"/>
              </a:buClr>
              <a:buFont typeface="+mj-lt"/>
              <a:buAutoNum type="arabicPeriod"/>
              <a:defRPr/>
            </a:pPr>
            <a:r>
              <a:rPr lang="es-MX" dirty="0" smtClean="0"/>
              <a:t>El intruso</a:t>
            </a:r>
            <a:endParaRPr lang="en-US" dirty="0" smtClean="0"/>
          </a:p>
          <a:p>
            <a:pPr marL="274320" indent="-274320" eaLnBrk="1" fontAlgn="auto" hangingPunct="1">
              <a:spcAft>
                <a:spcPts val="0"/>
              </a:spcAft>
              <a:buClr>
                <a:schemeClr val="accent3"/>
              </a:buClr>
              <a:buFont typeface="Wingdings 2"/>
              <a:buNone/>
              <a:defRPr/>
            </a:pPr>
            <a:endParaRPr lang="es-MX" u="sng" dirty="0" smtClean="0"/>
          </a:p>
          <a:p>
            <a:pPr marL="274320" indent="-274320" eaLnBrk="1" fontAlgn="auto" hangingPunct="1">
              <a:spcAft>
                <a:spcPts val="0"/>
              </a:spcAft>
              <a:buClr>
                <a:schemeClr val="accent3"/>
              </a:buClr>
              <a:buFont typeface="Wingdings 2"/>
              <a:buNone/>
              <a:defRPr/>
            </a:pPr>
            <a:r>
              <a:rPr lang="es-MX" u="sng" dirty="0" smtClean="0"/>
              <a:t>III. Actividades de comprensión</a:t>
            </a:r>
            <a:endParaRPr lang="en-US" dirty="0" smtClean="0"/>
          </a:p>
          <a:p>
            <a:pPr marL="514350" indent="-514350" eaLnBrk="1" fontAlgn="auto" hangingPunct="1">
              <a:spcAft>
                <a:spcPts val="0"/>
              </a:spcAft>
              <a:buClr>
                <a:schemeClr val="accent3"/>
              </a:buClr>
              <a:buFont typeface="+mj-lt"/>
              <a:buAutoNum type="arabicPeriod"/>
              <a:defRPr/>
            </a:pPr>
            <a:r>
              <a:rPr lang="es-MX" dirty="0" smtClean="0"/>
              <a:t>Orden cronológico</a:t>
            </a:r>
            <a:endParaRPr lang="en-US" dirty="0" smtClean="0"/>
          </a:p>
          <a:p>
            <a:pPr marL="514350" indent="-514350" eaLnBrk="1" fontAlgn="auto" hangingPunct="1">
              <a:spcAft>
                <a:spcPts val="0"/>
              </a:spcAft>
              <a:buClr>
                <a:schemeClr val="accent3"/>
              </a:buClr>
              <a:buFont typeface="+mj-lt"/>
              <a:buAutoNum type="arabicPeriod"/>
              <a:defRPr/>
            </a:pPr>
            <a:r>
              <a:rPr lang="es-MX" dirty="0" smtClean="0"/>
              <a:t>¿Quién habla?</a:t>
            </a:r>
            <a:endParaRPr lang="en-US" dirty="0" smtClean="0"/>
          </a:p>
          <a:p>
            <a:pPr marL="514350" indent="-514350" eaLnBrk="1" fontAlgn="auto" hangingPunct="1">
              <a:spcAft>
                <a:spcPts val="0"/>
              </a:spcAft>
              <a:buClr>
                <a:schemeClr val="accent3"/>
              </a:buClr>
              <a:buFont typeface="+mj-lt"/>
              <a:buAutoNum type="arabicPeriod"/>
              <a:defRPr/>
            </a:pPr>
            <a:r>
              <a:rPr lang="es-MX" dirty="0" smtClean="0"/>
              <a:t>Verifiquemos</a:t>
            </a:r>
            <a:endParaRPr lang="en-US" dirty="0" smtClean="0"/>
          </a:p>
          <a:p>
            <a:pPr marL="274320" indent="-274320" eaLnBrk="1" fontAlgn="auto" hangingPunct="1">
              <a:spcAft>
                <a:spcPts val="0"/>
              </a:spcAft>
              <a:buClr>
                <a:schemeClr val="accent3"/>
              </a:buClr>
              <a:buFont typeface="Wingdings 2"/>
              <a:buNone/>
              <a:defRPr/>
            </a:pPr>
            <a:endParaRPr lang="es-MX" u="sng" dirty="0" smtClean="0"/>
          </a:p>
          <a:p>
            <a:pPr marL="274320" indent="-274320" eaLnBrk="1" fontAlgn="auto" hangingPunct="1">
              <a:spcAft>
                <a:spcPts val="0"/>
              </a:spcAft>
              <a:buClr>
                <a:schemeClr val="accent3"/>
              </a:buClr>
              <a:buFont typeface="Wingdings 2"/>
              <a:buNone/>
              <a:defRPr/>
            </a:pPr>
            <a:r>
              <a:rPr lang="es-MX" u="sng" dirty="0" smtClean="0"/>
              <a:t>IV. Actividades lingüísticas</a:t>
            </a:r>
            <a:endParaRPr lang="en-US" dirty="0" smtClean="0"/>
          </a:p>
          <a:p>
            <a:pPr marL="514350" indent="-514350" eaLnBrk="1" fontAlgn="auto" hangingPunct="1">
              <a:spcAft>
                <a:spcPts val="0"/>
              </a:spcAft>
              <a:buClr>
                <a:schemeClr val="accent3"/>
              </a:buClr>
              <a:buFont typeface="+mj-lt"/>
              <a:buAutoNum type="arabicPeriod"/>
              <a:defRPr/>
            </a:pPr>
            <a:r>
              <a:rPr lang="es-MX" dirty="0" smtClean="0"/>
              <a:t>El vocabulario</a:t>
            </a:r>
            <a:endParaRPr lang="en-US" dirty="0" smtClean="0"/>
          </a:p>
          <a:p>
            <a:pPr marL="514350" indent="-514350" eaLnBrk="1" fontAlgn="auto" hangingPunct="1">
              <a:spcAft>
                <a:spcPts val="0"/>
              </a:spcAft>
              <a:buClr>
                <a:schemeClr val="accent3"/>
              </a:buClr>
              <a:buFont typeface="+mj-lt"/>
              <a:buAutoNum type="arabicPeriod"/>
              <a:defRPr/>
            </a:pPr>
            <a:r>
              <a:rPr lang="es-MX" dirty="0" smtClean="0"/>
              <a:t>El pretérito</a:t>
            </a:r>
            <a:endParaRPr lang="en-US" dirty="0" smtClean="0"/>
          </a:p>
          <a:p>
            <a:pPr marL="514350" indent="-514350" eaLnBrk="1" fontAlgn="auto" hangingPunct="1">
              <a:spcAft>
                <a:spcPts val="0"/>
              </a:spcAft>
              <a:buClr>
                <a:schemeClr val="accent3"/>
              </a:buClr>
              <a:buFont typeface="+mj-lt"/>
              <a:buAutoNum type="arabicPeriod"/>
              <a:defRPr/>
            </a:pPr>
            <a:r>
              <a:rPr lang="es-MX" dirty="0" smtClean="0"/>
              <a:t>Round Robin</a:t>
            </a:r>
            <a:endParaRPr lang="en-US" dirty="0" smtClean="0"/>
          </a:p>
          <a:p>
            <a:pPr marL="274320" indent="-274320" eaLnBrk="1" fontAlgn="auto" hangingPunct="1">
              <a:spcAft>
                <a:spcPts val="0"/>
              </a:spcAft>
              <a:buClr>
                <a:schemeClr val="accent3"/>
              </a:buClr>
              <a:buFont typeface="Wingdings 2"/>
              <a:buNone/>
              <a:defRPr/>
            </a:pPr>
            <a:endParaRPr lang="es-MX" u="sng" dirty="0" smtClean="0"/>
          </a:p>
          <a:p>
            <a:pPr marL="274320" indent="-274320" eaLnBrk="1" fontAlgn="auto" hangingPunct="1">
              <a:spcAft>
                <a:spcPts val="0"/>
              </a:spcAft>
              <a:buClr>
                <a:schemeClr val="accent3"/>
              </a:buClr>
              <a:buFont typeface="Wingdings 2"/>
              <a:buNone/>
              <a:defRPr/>
            </a:pPr>
            <a:r>
              <a:rPr lang="es-MX" u="sng" dirty="0" smtClean="0"/>
              <a:t>V. Después de leer</a:t>
            </a:r>
            <a:endParaRPr lang="en-US" dirty="0" smtClean="0"/>
          </a:p>
          <a:p>
            <a:pPr marL="514350" indent="-514350" eaLnBrk="1" fontAlgn="auto" hangingPunct="1">
              <a:spcAft>
                <a:spcPts val="0"/>
              </a:spcAft>
              <a:buClr>
                <a:schemeClr val="accent3"/>
              </a:buClr>
              <a:buFont typeface="+mj-lt"/>
              <a:buAutoNum type="arabicPeriod"/>
              <a:defRPr/>
            </a:pPr>
            <a:r>
              <a:rPr lang="es-MX" dirty="0" smtClean="0"/>
              <a:t>El arte</a:t>
            </a:r>
            <a:endParaRPr lang="en-US" dirty="0" smtClean="0"/>
          </a:p>
          <a:p>
            <a:pPr marL="514350" indent="-514350" eaLnBrk="1" fontAlgn="auto" hangingPunct="1">
              <a:spcAft>
                <a:spcPts val="0"/>
              </a:spcAft>
              <a:buClr>
                <a:schemeClr val="accent3"/>
              </a:buClr>
              <a:buFont typeface="+mj-lt"/>
              <a:buAutoNum type="arabicPeriod"/>
              <a:defRPr/>
            </a:pPr>
            <a:r>
              <a:rPr lang="es-MX" dirty="0" smtClean="0"/>
              <a:t>El cumpleaños y el día del santo</a:t>
            </a:r>
          </a:p>
          <a:p>
            <a:pPr marL="514350" indent="-514350" eaLnBrk="1" fontAlgn="auto" hangingPunct="1">
              <a:spcAft>
                <a:spcPts val="0"/>
              </a:spcAft>
              <a:buClr>
                <a:schemeClr val="accent3"/>
              </a:buClr>
              <a:buFont typeface="+mj-lt"/>
              <a:buAutoNum type="arabicPeriod"/>
              <a:defRPr/>
            </a:pPr>
            <a:r>
              <a:rPr lang="es-MX" dirty="0" smtClean="0"/>
              <a:t>Actividades</a:t>
            </a:r>
            <a:endParaRPr lang="en-US" dirty="0" smtClean="0"/>
          </a:p>
          <a:p>
            <a:pPr marL="640080" lvl="1" indent="-246888" eaLnBrk="1" fontAlgn="auto" hangingPunct="1">
              <a:spcAft>
                <a:spcPts val="0"/>
              </a:spcAft>
              <a:buFont typeface="Wingdings 2"/>
              <a:buChar char=""/>
              <a:defRPr/>
            </a:pPr>
            <a:r>
              <a:rPr lang="es-MX" dirty="0" smtClean="0"/>
              <a:t>Vamos a conversar</a:t>
            </a:r>
          </a:p>
          <a:p>
            <a:pPr marL="640080" lvl="1" indent="-246888" eaLnBrk="1" fontAlgn="auto" hangingPunct="1">
              <a:spcAft>
                <a:spcPts val="0"/>
              </a:spcAft>
              <a:buFont typeface="Wingdings 2"/>
              <a:buChar char=""/>
              <a:defRPr/>
            </a:pPr>
            <a:r>
              <a:rPr lang="es-MX" dirty="0" smtClean="0"/>
              <a:t>Vamos a contestar</a:t>
            </a:r>
            <a:endParaRPr lang="en-US" dirty="0" smtClean="0"/>
          </a:p>
          <a:p>
            <a:pPr marL="640080" lvl="1" indent="-246888" eaLnBrk="1" fontAlgn="auto" hangingPunct="1">
              <a:spcAft>
                <a:spcPts val="0"/>
              </a:spcAft>
              <a:buFont typeface="Wingdings 2"/>
              <a:buChar char=""/>
              <a:defRPr/>
            </a:pPr>
            <a:r>
              <a:rPr lang="es-MX" dirty="0" smtClean="0"/>
              <a:t>Vamos a escribir</a:t>
            </a:r>
            <a:endParaRPr lang="en-US" dirty="0" smtClean="0"/>
          </a:p>
          <a:p>
            <a:pPr marL="640080" lvl="1" indent="-246888" eaLnBrk="1" fontAlgn="auto" hangingPunct="1">
              <a:spcAft>
                <a:spcPts val="0"/>
              </a:spcAft>
              <a:buFont typeface="Wingdings 2"/>
              <a:buChar char=""/>
              <a:defRPr/>
            </a:pPr>
            <a:r>
              <a:rPr lang="es-MX" dirty="0" smtClean="0"/>
              <a:t>Vamos a cantar</a:t>
            </a:r>
            <a:endParaRPr lang="en-US" dirty="0" smtClean="0"/>
          </a:p>
          <a:p>
            <a:pPr marL="640080" lvl="1" indent="-246888" eaLnBrk="1" fontAlgn="auto" hangingPunct="1">
              <a:spcAft>
                <a:spcPts val="0"/>
              </a:spcAft>
              <a:buFont typeface="Wingdings 2"/>
              <a:buChar char=""/>
              <a:defRPr/>
            </a:pPr>
            <a:r>
              <a:rPr lang="es-MX" dirty="0" smtClean="0"/>
              <a:t>Vamos a bailar</a:t>
            </a:r>
            <a:endParaRPr lang="en-US" dirty="0" smtClean="0"/>
          </a:p>
          <a:p>
            <a:pPr marL="640080" lvl="1" indent="-246888" eaLnBrk="1" fontAlgn="auto" hangingPunct="1">
              <a:spcAft>
                <a:spcPts val="0"/>
              </a:spcAft>
              <a:buFont typeface="Wingdings 2"/>
              <a:buChar char=""/>
              <a:defRPr/>
            </a:pPr>
            <a:r>
              <a:rPr lang="es-MX" dirty="0" smtClean="0"/>
              <a:t>Vamos a colorear</a:t>
            </a:r>
            <a:endParaRPr lang="en-US" dirty="0" smtClean="0"/>
          </a:p>
          <a:p>
            <a:pPr marL="274320" indent="-274320" eaLnBrk="1" fontAlgn="auto" hangingPunct="1">
              <a:spcAft>
                <a:spcPts val="0"/>
              </a:spcAft>
              <a:buClr>
                <a:schemeClr val="accent3"/>
              </a:buClr>
              <a:buFont typeface="Wingdings 2"/>
              <a:buChar char=""/>
              <a:defRPr/>
            </a:pPr>
            <a:endParaRPr lang="en-U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xit" presetSubtype="4" fill="hold" nodeType="clickEffect">
                                  <p:stCondLst>
                                    <p:cond delay="0"/>
                                  </p:stCondLst>
                                  <p:childTnLst>
                                    <p:animEffect transition="out" filter="slide(fromBottom)">
                                      <p:cBhvr>
                                        <p:cTn id="6" dur="3000"/>
                                        <p:tgtEl>
                                          <p:spTgt spid="11269"/>
                                        </p:tgtEl>
                                      </p:cBhvr>
                                    </p:animEffect>
                                    <p:set>
                                      <p:cBhvr>
                                        <p:cTn id="7" dur="1" fill="hold">
                                          <p:stCondLst>
                                            <p:cond delay="2999"/>
                                          </p:stCondLst>
                                        </p:cTn>
                                        <p:tgtEl>
                                          <p:spTgt spid="1126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1499</TotalTime>
  <Words>1984</Words>
  <Application>Microsoft Office PowerPoint</Application>
  <PresentationFormat>On-screen Show (4:3)</PresentationFormat>
  <Paragraphs>498</Paragraphs>
  <Slides>36</Slides>
  <Notes>6</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Flow</vt:lpstr>
      <vt:lpstr> California Foreign Language Project  Level III ACTFL Reading Proficiency Unit   LA CHINA POBLANA  </vt:lpstr>
      <vt:lpstr>LA CHINA POBLANA  Notes for the teacher </vt:lpstr>
      <vt:lpstr>Notes for the teacher  ACTFL READING PROFICIENCY GUIDELINES </vt:lpstr>
      <vt:lpstr>Notes for the teacher  ACTFL READING PROFICIENCY GUIDELINES </vt:lpstr>
      <vt:lpstr>Notes for the teacher  ACTFL READING PROFICIENCY GUIDELINES </vt:lpstr>
      <vt:lpstr>Notes for the teacher  ACTFL READING PROFICIENCY GUIDELINES </vt:lpstr>
      <vt:lpstr>PowerPoint Presentation</vt:lpstr>
      <vt:lpstr>Notes for the teacher  ACTFL READING PROFICIENCY GUIDELINES </vt:lpstr>
      <vt:lpstr>LA CHINA POBLANA </vt:lpstr>
      <vt:lpstr>Antes de leer:  Inventario de conocimiento  Verifica tus respuestas con los posters históricos, los globos y el mapa de la clase. </vt:lpstr>
      <vt:lpstr>      Antes de leer  La Ruta de la Seda: Acapulco y el Galeón de Manila </vt:lpstr>
      <vt:lpstr>Antes de leer  Un espíritu aventurero: la exploración de los portugueses y los españoles Usando el mapa en inglés y el globo de la clase de español, copia las rutas de las exploraciones de Colón, Magallanes,  Cortés, y Pizarro en el mapa en blanco. Luego completa el mapa con los términos geográficos en español.</vt:lpstr>
      <vt:lpstr>Antes de leer  Un espíritu aventurero</vt:lpstr>
      <vt:lpstr>             Antes de leer  Un espíritu aventurero: La exploración de los portugueses y los españoles  Términos geográficos</vt:lpstr>
      <vt:lpstr>La lectura: La China Poblana Esta leyenda nos cuenta la historia de una princesa india y su llegada a México.</vt:lpstr>
      <vt:lpstr>La lectura: La China Poblana</vt:lpstr>
      <vt:lpstr>La lectura: La China Poblana</vt:lpstr>
      <vt:lpstr>  ACTIVIDADES GLOBALES  Las palabras afines: Busca 20 palabras en español. Escribe su equivalente en inglés. </vt:lpstr>
      <vt:lpstr>ACTIVIDADES GLOBALES  Los verbos: Busca 10 verbos en pretérito y escribe el infinitivo.</vt:lpstr>
      <vt:lpstr>ACTIVIDADES GLOBALES El intruso: Subraya la palabra que no tiene ninguna relación con las otras.</vt:lpstr>
      <vt:lpstr>Actividades de comprensión  Orden cronológico: Con tu compañero(a) pon en orden los siguientes acontecimientos del cuento (1-13)</vt:lpstr>
      <vt:lpstr>Actividades de comprensión  ¿Quién habla?  Identifica al personaje del cuento: la criada, la princesa, un pirata, el capitán, el comerciante poblano </vt:lpstr>
      <vt:lpstr>   Actividades de comprensión Verifiquemos:   Escoja la respuesta correcta</vt:lpstr>
      <vt:lpstr>Actividades lingüísticas  El vocabulario: ¿Qué comprendiste? Escribe las definiciones en español para  conocer a una persona histórica importante.</vt:lpstr>
      <vt:lpstr>            Actividades lingüísticas   El pretérito: Completa las oraciones con el pretérito del verbo indicado.  </vt:lpstr>
      <vt:lpstr>Actividades lingüisticas Round Robin: See Notes for the teacher.</vt:lpstr>
      <vt:lpstr>Después de leer   El cumpleaños y el día del santo:  Lee los párrafos y estudia el calendario</vt:lpstr>
      <vt:lpstr>Después de leer  El día del santo:  Un calendario abreviado</vt:lpstr>
      <vt:lpstr>Actividades después de leer  Vamos a conversar y contestar</vt:lpstr>
      <vt:lpstr>Actividades después de leer Vamos a escribir: Una invitación</vt:lpstr>
      <vt:lpstr>Actividades después de leer Vamos a cantar:  Las mañanitas</vt:lpstr>
      <vt:lpstr>Actividades después de leer Vamos a bailar: El Jarabe Tapatio</vt:lpstr>
      <vt:lpstr>Actividades después de leer Vamos a colorear: La China Poblana</vt:lpstr>
      <vt:lpstr>Actividades después de leer Vamos a dibujar: Dibuja una escena del cuento. Sea creativo/a .  Debajo del dibujo describe lo que está pasando.</vt:lpstr>
      <vt:lpstr>Actividades después de leer Vamos a cocinar:  El mole poblano </vt:lpstr>
      <vt:lpstr>La China Poblana Bibliography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California Foreign Language Project Level III ACTFL Reading Proficiency Unit</dc:title>
  <dc:creator>SAILN</dc:creator>
  <cp:lastModifiedBy>SAILN</cp:lastModifiedBy>
  <cp:revision>149</cp:revision>
  <dcterms:created xsi:type="dcterms:W3CDTF">2010-02-07T14:01:30Z</dcterms:created>
  <dcterms:modified xsi:type="dcterms:W3CDTF">2011-07-12T21:32:54Z</dcterms:modified>
</cp:coreProperties>
</file>